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9"/>
  </p:notesMasterIdLst>
  <p:sldIdLst>
    <p:sldId id="257" r:id="rId3"/>
    <p:sldId id="856" r:id="rId4"/>
    <p:sldId id="890" r:id="rId5"/>
    <p:sldId id="892" r:id="rId6"/>
    <p:sldId id="864" r:id="rId7"/>
    <p:sldId id="888" r:id="rId8"/>
    <p:sldId id="905" r:id="rId9"/>
    <p:sldId id="906" r:id="rId10"/>
    <p:sldId id="925" r:id="rId11"/>
    <p:sldId id="897" r:id="rId12"/>
    <p:sldId id="907" r:id="rId13"/>
    <p:sldId id="908" r:id="rId14"/>
    <p:sldId id="922" r:id="rId15"/>
    <p:sldId id="911" r:id="rId16"/>
    <p:sldId id="923" r:id="rId17"/>
    <p:sldId id="912" r:id="rId18"/>
    <p:sldId id="913" r:id="rId19"/>
    <p:sldId id="914" r:id="rId20"/>
    <p:sldId id="924" r:id="rId21"/>
    <p:sldId id="915" r:id="rId22"/>
    <p:sldId id="910" r:id="rId23"/>
    <p:sldId id="916" r:id="rId24"/>
    <p:sldId id="917" r:id="rId25"/>
    <p:sldId id="918" r:id="rId26"/>
    <p:sldId id="919" r:id="rId27"/>
    <p:sldId id="920" r:id="rId28"/>
    <p:sldId id="926" r:id="rId29"/>
    <p:sldId id="902" r:id="rId30"/>
    <p:sldId id="871" r:id="rId31"/>
    <p:sldId id="872" r:id="rId32"/>
    <p:sldId id="874" r:id="rId33"/>
    <p:sldId id="875" r:id="rId34"/>
    <p:sldId id="876" r:id="rId35"/>
    <p:sldId id="877" r:id="rId36"/>
    <p:sldId id="879" r:id="rId37"/>
    <p:sldId id="880" r:id="rId38"/>
    <p:sldId id="881" r:id="rId39"/>
    <p:sldId id="882" r:id="rId40"/>
    <p:sldId id="883" r:id="rId41"/>
    <p:sldId id="884" r:id="rId42"/>
    <p:sldId id="885" r:id="rId43"/>
    <p:sldId id="886" r:id="rId44"/>
    <p:sldId id="887" r:id="rId45"/>
    <p:sldId id="927" r:id="rId46"/>
    <p:sldId id="928" r:id="rId47"/>
    <p:sldId id="929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DCF"/>
    <a:srgbClr val="4169E1"/>
    <a:srgbClr val="FF8C00"/>
    <a:srgbClr val="228B22"/>
    <a:srgbClr val="BC8F8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7" autoAdjust="0"/>
    <p:restoredTop sz="94660"/>
  </p:normalViewPr>
  <p:slideViewPr>
    <p:cSldViewPr snapToGrid="0">
      <p:cViewPr varScale="1">
        <p:scale>
          <a:sx n="94" d="100"/>
          <a:sy n="94" d="100"/>
        </p:scale>
        <p:origin x="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07801-6515-4D0B-9D2D-574F31F2C5C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E030E-3E6A-4683-89A5-4A7BF2B35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91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逆采样：是伪随机数采样的一种基本方法，在已知任意概率分布的累计分布函数时，可用于从该分布中生成随机样本。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A7E724-6C1A-4D0A-A81E-402A49E8B6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821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96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上述结果都是对敏感属性的聚合</a:t>
            </a:r>
            <a:endParaRPr lang="en-US" altLang="zh-CN" dirty="0"/>
          </a:p>
          <a:p>
            <a:r>
              <a:rPr lang="zh-CN" altLang="en-US" dirty="0"/>
              <a:t>当谓词中的属性数量较大时，大值</a:t>
            </a:r>
            <a:r>
              <a:rPr lang="en-US" altLang="zh-CN" dirty="0"/>
              <a:t>k</a:t>
            </a:r>
            <a:r>
              <a:rPr lang="zh-CN" altLang="en-US" dirty="0"/>
              <a:t>表现得更好。与公式一致：（</a:t>
            </a:r>
            <a:r>
              <a:rPr lang="en-US" altLang="zh-CN" dirty="0"/>
              <a:t>top-k</a:t>
            </a:r>
            <a:r>
              <a:rPr lang="zh-CN" altLang="en-US" dirty="0"/>
              <a:t>分解加权平均的最优误差界）</a:t>
            </a:r>
            <a:endParaRPr lang="en-US" altLang="zh-CN" dirty="0"/>
          </a:p>
          <a:p>
            <a:r>
              <a:rPr lang="zh-CN" altLang="en-US" dirty="0"/>
              <a:t>（请注意，效用的改进并不完全是</a:t>
            </a:r>
            <a:r>
              <a:rPr lang="en-US" altLang="zh-CN" dirty="0"/>
              <a:t>k</a:t>
            </a:r>
            <a:r>
              <a:rPr lang="zh-CN" altLang="en-US" dirty="0"/>
              <a:t>，因为当“</a:t>
            </a:r>
            <a:r>
              <a:rPr lang="en-US" altLang="zh-CN" dirty="0"/>
              <a:t>k</a:t>
            </a:r>
            <a:r>
              <a:rPr lang="zh-CN" altLang="en-US" dirty="0"/>
              <a:t>分解”具有相同的误差界限时，引理</a:t>
            </a:r>
            <a:r>
              <a:rPr lang="en-US" altLang="zh-CN" dirty="0"/>
              <a:t>9</a:t>
            </a:r>
            <a:r>
              <a:rPr lang="zh-CN" altLang="en-US" dirty="0"/>
              <a:t>中的分析是上界，这在我们的实验中对于随机选择的范围谓词是无法保证的。）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E030E-3E6A-4683-89A5-4A7BF2B35C0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56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E030E-3E6A-4683-89A5-4A7BF2B35C0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75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720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16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E030E-3E6A-4683-89A5-4A7BF2B35C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2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统计数据库（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Statistical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DataBase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）是一种用于对统计数据进行存储、统计（如求数据平均值、最大值、最小值、总和等）分析的数据库。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E030E-3E6A-4683-89A5-4A7BF2B35C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00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“可信”第三方。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在实际生活中想找到一个真正可信的第三方数据收集平台</a:t>
            </a:r>
            <a:r>
              <a:rPr lang="zh-CN" altLang="en-US" b="1" i="0" dirty="0">
                <a:solidFill>
                  <a:srgbClr val="F33B45"/>
                </a:solidFill>
                <a:effectLst/>
                <a:latin typeface="-apple-system"/>
              </a:rPr>
              <a:t>十分困难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，这极大地限制了中心化差分隐私的应用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0B3FA-E8C9-4F5C-BC35-6B60EC9025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6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事实表与维度表的区别；</a:t>
            </a:r>
            <a:endParaRPr lang="en-US" altLang="zh-CN" dirty="0"/>
          </a:p>
          <a:p>
            <a:r>
              <a:rPr lang="zh-CN" altLang="en-US" dirty="0"/>
              <a:t>数据库条件查询语句；</a:t>
            </a:r>
            <a:endParaRPr lang="en-US" altLang="zh-CN" dirty="0"/>
          </a:p>
          <a:p>
            <a:r>
              <a:rPr lang="zh-CN" altLang="en-US" dirty="0"/>
              <a:t>数据库聚合函数查询；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E724-6C1A-4D0A-A81E-402A49E8B6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24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(1)</a:t>
            </a:r>
            <a:r>
              <a:rPr lang="zh-CN" altLang="en-US" dirty="0"/>
              <a:t>扩展具有敏感属性聚合的</a:t>
            </a:r>
            <a:r>
              <a:rPr lang="en-US" altLang="zh-CN" dirty="0"/>
              <a:t>MDA</a:t>
            </a:r>
            <a:r>
              <a:rPr lang="zh-CN" altLang="en-US" dirty="0"/>
              <a:t>类。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A7E724-6C1A-4D0A-A81E-402A49E8B6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716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94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A7E724-6C1A-4D0A-A81E-402A49E8B6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0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04A80-4DCC-CC91-2E21-6C95A36D2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2BBCA7-6AC8-60CE-58C2-EB7BF4414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067C4-57D7-809A-0A8F-3D9609BB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DACB2-ACBC-A655-8979-FFD72E8E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52E323-EDA9-73F3-45B3-67193A7A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00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E16B0-1891-522E-B504-2EABE6E0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9B79ED-9990-242C-06B3-E4426B717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CCE8D-2A86-B00E-A8E5-C5441BC8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7EF5E-39F7-620A-EF5C-29528568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0926E5-04B8-4FE9-B422-EF9AF587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5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BB38DB-517D-2606-8585-8786A7B64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DF3ED7-1D71-4F9E-F45F-BCB50B3C5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38E9F7-D69B-EB16-9236-A7B7D944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1BAEF-B9A0-5932-E570-B94D2DB4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FE19E-7CE2-01F2-1913-314FBB06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2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" y="1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3100" y="3870255"/>
            <a:ext cx="10845800" cy="46863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400">
                <a:solidFill>
                  <a:srgbClr val="38447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3099" y="2920209"/>
            <a:ext cx="10845800" cy="894050"/>
          </a:xfrm>
        </p:spPr>
        <p:txBody>
          <a:bodyPr anchor="ctr" anchorCtr="1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099" y="4394884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3099" y="4766359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1000" cy="3429000"/>
          </a:xfrm>
          <a:prstGeom prst="rect">
            <a:avLst/>
          </a:prstGeom>
          <a:solidFill>
            <a:srgbClr val="C42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1000" cy="38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63001" y="6477000"/>
            <a:ext cx="3429000" cy="381000"/>
            <a:chOff x="8763001" y="6477000"/>
            <a:chExt cx="3429000" cy="381000"/>
          </a:xfrm>
        </p:grpSpPr>
        <p:sp>
          <p:nvSpPr>
            <p:cNvPr id="10" name="Rectangle 9"/>
            <p:cNvSpPr/>
            <p:nvPr userDrawn="1"/>
          </p:nvSpPr>
          <p:spPr>
            <a:xfrm rot="5400000">
              <a:off x="10287001" y="4953000"/>
              <a:ext cx="381000" cy="3429000"/>
            </a:xfrm>
            <a:prstGeom prst="rect">
              <a:avLst/>
            </a:prstGeom>
            <a:solidFill>
              <a:srgbClr val="C42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4" name="Rectangle 13"/>
            <p:cNvSpPr/>
            <p:nvPr userDrawn="1"/>
          </p:nvSpPr>
          <p:spPr>
            <a:xfrm rot="5400000">
              <a:off x="11811001" y="6477000"/>
              <a:ext cx="381000" cy="381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1028" name="Picture 4" descr="http://zsjy.gzhu.edu.cn/images/pic_logo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91889" y="-1"/>
            <a:ext cx="346328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087" y="-39914"/>
            <a:ext cx="1113116" cy="11131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64" y="-19958"/>
            <a:ext cx="1484187" cy="10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0"/>
            <a:ext cx="612648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10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2800" cy="6858000"/>
          </a:xfrm>
        </p:spPr>
        <p:txBody>
          <a:bodyPr/>
          <a:lstStyle/>
          <a:p>
            <a:endParaRPr lang="en-MY"/>
          </a:p>
        </p:txBody>
      </p: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3944682" y="0"/>
            <a:ext cx="7575809" cy="1028700"/>
          </a:xfrm>
        </p:spPr>
        <p:txBody>
          <a:bodyPr lIns="0"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" y="1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3100" y="3870255"/>
            <a:ext cx="10845800" cy="46863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400">
                <a:solidFill>
                  <a:srgbClr val="38447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3099" y="2920209"/>
            <a:ext cx="10845800" cy="894050"/>
          </a:xfrm>
        </p:spPr>
        <p:txBody>
          <a:bodyPr anchor="ctr" anchorCtr="1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099" y="4394884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3099" y="4766359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1000" cy="3429000"/>
          </a:xfrm>
          <a:prstGeom prst="rect">
            <a:avLst/>
          </a:prstGeom>
          <a:solidFill>
            <a:srgbClr val="C42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1000" cy="38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63001" y="6477000"/>
            <a:ext cx="3429000" cy="381000"/>
            <a:chOff x="8763001" y="6477000"/>
            <a:chExt cx="3429000" cy="381000"/>
          </a:xfrm>
        </p:grpSpPr>
        <p:sp>
          <p:nvSpPr>
            <p:cNvPr id="10" name="Rectangle 9"/>
            <p:cNvSpPr/>
            <p:nvPr userDrawn="1"/>
          </p:nvSpPr>
          <p:spPr>
            <a:xfrm rot="5400000">
              <a:off x="10287001" y="4953000"/>
              <a:ext cx="381000" cy="3429000"/>
            </a:xfrm>
            <a:prstGeom prst="rect">
              <a:avLst/>
            </a:prstGeom>
            <a:solidFill>
              <a:srgbClr val="C42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4" name="Rectangle 13"/>
            <p:cNvSpPr/>
            <p:nvPr userDrawn="1"/>
          </p:nvSpPr>
          <p:spPr>
            <a:xfrm rot="5400000">
              <a:off x="11811001" y="6477000"/>
              <a:ext cx="381000" cy="381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1028" name="Picture 4" descr="http://zsjy.gzhu.edu.cn/images/pic_logo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91889" y="-1"/>
            <a:ext cx="346328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087" y="-39914"/>
            <a:ext cx="1113116" cy="11131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64" y="-19958"/>
            <a:ext cx="1484187" cy="10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86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0"/>
            <a:ext cx="612648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10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2800" cy="6858000"/>
          </a:xfrm>
        </p:spPr>
        <p:txBody>
          <a:bodyPr/>
          <a:lstStyle/>
          <a:p>
            <a:endParaRPr lang="en-MY"/>
          </a:p>
        </p:txBody>
      </p: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3944682" y="0"/>
            <a:ext cx="7575809" cy="1028700"/>
          </a:xfrm>
        </p:spPr>
        <p:txBody>
          <a:bodyPr lIns="0"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02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66"/>
            <a:ext cx="12192000" cy="68792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182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-21266"/>
            <a:ext cx="11649807" cy="68792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47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1609756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961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1582401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  <a:noFill/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670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1163D-83DC-F10C-5656-5ED2E577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3F150-5DC0-5467-AD00-15EA7AA36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C0D8ED-684A-BC72-CEBE-D133B6A0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BDD4D-0EF0-D3F1-3033-3A6C8930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1F163-D269-2915-9F55-9B5FB939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08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6248400"/>
            <a:ext cx="12192000" cy="609600"/>
            <a:chOff x="0" y="6248400"/>
            <a:chExt cx="12192000" cy="609600"/>
          </a:xfrm>
          <a:solidFill>
            <a:srgbClr val="002060"/>
          </a:solidFill>
        </p:grpSpPr>
        <p:sp>
          <p:nvSpPr>
            <p:cNvPr id="10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700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rgbClr val="3944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69925" y="1028706"/>
            <a:ext cx="10850563" cy="45719"/>
            <a:chOff x="0" y="990600"/>
            <a:chExt cx="12192001" cy="45719"/>
          </a:xfrm>
          <a:solidFill>
            <a:srgbClr val="C4251F"/>
          </a:solidFill>
        </p:grpSpPr>
        <p:sp>
          <p:nvSpPr>
            <p:cNvPr id="15" name="Rectangle 14"/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483" y="6206337"/>
            <a:ext cx="963524" cy="693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427" y="6235700"/>
            <a:ext cx="622300" cy="622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72" y="6176968"/>
            <a:ext cx="2438400" cy="752475"/>
          </a:xfrm>
          <a:prstGeom prst="rect">
            <a:avLst/>
          </a:prstGeom>
        </p:spPr>
      </p:pic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669925" y="1123953"/>
            <a:ext cx="10850563" cy="50196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334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6248400"/>
            <a:ext cx="12192000" cy="609600"/>
            <a:chOff x="0" y="6248400"/>
            <a:chExt cx="12192000" cy="609600"/>
          </a:xfrm>
          <a:solidFill>
            <a:srgbClr val="002060"/>
          </a:solidFill>
        </p:grpSpPr>
        <p:sp>
          <p:nvSpPr>
            <p:cNvPr id="10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700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rgbClr val="3944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69925" y="1028704"/>
            <a:ext cx="10850563" cy="45719"/>
            <a:chOff x="0" y="990600"/>
            <a:chExt cx="12192001" cy="45719"/>
          </a:xfrm>
          <a:solidFill>
            <a:srgbClr val="C4251F"/>
          </a:solidFill>
        </p:grpSpPr>
        <p:sp>
          <p:nvSpPr>
            <p:cNvPr id="15" name="Rectangle 14"/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483" y="6206335"/>
            <a:ext cx="963524" cy="693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427" y="6235700"/>
            <a:ext cx="622300" cy="622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72" y="6176966"/>
            <a:ext cx="24384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1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683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3456451"/>
            <a:ext cx="10850563" cy="869854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4406738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4722372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  <p:grpSp>
        <p:nvGrpSpPr>
          <p:cNvPr id="6" name="Group 5"/>
          <p:cNvGrpSpPr/>
          <p:nvPr userDrawn="1"/>
        </p:nvGrpSpPr>
        <p:grpSpPr>
          <a:xfrm rot="5400000">
            <a:off x="10442716" y="202243"/>
            <a:ext cx="69568" cy="3429000"/>
            <a:chOff x="0" y="0"/>
            <a:chExt cx="381000" cy="3429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 rot="16200000">
            <a:off x="1679716" y="202243"/>
            <a:ext cx="69568" cy="3429000"/>
            <a:chOff x="0" y="0"/>
            <a:chExt cx="381000" cy="342900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6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68" y="1123953"/>
            <a:ext cx="1553273" cy="155327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93" y="1140108"/>
            <a:ext cx="2157323" cy="15532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96" y="1077947"/>
            <a:ext cx="1677597" cy="167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00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9DF-D574-4037-B6A5-58CCD724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32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53A2F-A908-C3ED-7F2C-C03F7381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E9A778-2C2D-6AE2-9600-1D79F952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A391C-27E3-EBE4-045B-DC4024323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E2EF63-05E7-5C35-96E3-151A82FE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52E96-8A0F-94C2-844A-D0264982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1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40D0E-A970-72BB-8D4F-A02CA03E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21AAD-EF46-5CB9-53C0-98338D16C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046D98-AEE3-2494-B66F-8A4FC9691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70BDE-8136-ACA5-62BB-ABE75E6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4DFAA3-EF78-3AC6-2791-652E2700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F0CD44-4090-122F-067B-146EFB26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20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9ADDE-1FE1-3EE0-AF33-5DA2A0BC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DE6B80-6157-23C6-68FF-51F9902C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1FC95F-819C-5C1F-6E4D-BB4D04C31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2DCA35-2106-6214-A1D3-E714EAE75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8665FC-DEE0-C023-6968-0AEFC803D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75482D0-55B6-B0A2-F2AA-4DB39763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590E8E-F006-B51A-288F-543C591E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D53BDB-6563-6BDA-321C-F3B14B2D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6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3B415-7489-B5D0-143A-FA1A6382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307D66-F20E-08FB-2167-EEEEB0DC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2D37CE-1626-1EC5-6EA2-8C34FD2B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AF53B1-29E3-0E6B-9D2A-B3005909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1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0E4258-CCB7-3308-B537-B0B2DC07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39BD65-E0B8-C45C-531E-D255DD0B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59E71E-D636-A59D-046C-2435AE14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29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AF193-E3D9-0E62-9368-538F5379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3A375-6FE6-03CF-C367-31465597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F51E04-F585-510F-D8FA-365DFE3DC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95CC2D-CD58-1305-6032-E3BB83D8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CD4B7A-B9F4-6784-FD80-30B4E8A3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D42814-1AEB-6E1C-F4A0-C640BA3C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64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965DB-6990-DCBB-5BCE-2E14208F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308BCD-C29F-A2A3-6C4D-D05871C4E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601668-3D50-A06A-DA15-126F26044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D7C5BE-986F-574A-8CF6-A64E881FB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66F7A4-964A-8F6E-C436-200D8044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A49A43-B5C3-9106-5333-D1346FD6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9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0899C0-F28C-44C8-98A1-C82DA98B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F8F86-5258-61B0-FEE6-7BFC6536B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5CA3B-45EE-6F41-4B2F-FFD912EE2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D47FC-D445-407C-86CB-81D2A52DEBF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C48A3B-60DC-C9B7-F0E5-498E6737D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54194-B77E-4409-CB43-40119CE6D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4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3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6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4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91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.svg"/><Relationship Id="rId7" Type="http://schemas.openxmlformats.org/officeDocument/2006/relationships/image" Target="../media/image3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7.svg"/><Relationship Id="rId10" Type="http://schemas.openxmlformats.org/officeDocument/2006/relationships/image" Target="../media/image321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0.png"/><Relationship Id="rId7" Type="http://schemas.openxmlformats.org/officeDocument/2006/relationships/image" Target="../media/image68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3">
            <a:extLst>
              <a:ext uri="{FF2B5EF4-FFF2-40B4-BE49-F238E27FC236}">
                <a16:creationId xmlns:a16="http://schemas.microsoft.com/office/drawing/2014/main" id="{405FCD78-CC61-4E82-847B-4E44AB6C87DE}"/>
              </a:ext>
            </a:extLst>
          </p:cNvPr>
          <p:cNvSpPr txBox="1">
            <a:spLocks/>
          </p:cNvSpPr>
          <p:nvPr/>
        </p:nvSpPr>
        <p:spPr>
          <a:xfrm>
            <a:off x="918922" y="2627616"/>
            <a:ext cx="10459092" cy="160276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BA086B-9C8A-7245-915F-27AE5D55F68B}"/>
              </a:ext>
            </a:extLst>
          </p:cNvPr>
          <p:cNvSpPr txBox="1"/>
          <p:nvPr/>
        </p:nvSpPr>
        <p:spPr>
          <a:xfrm>
            <a:off x="813986" y="1673509"/>
            <a:ext cx="11098614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Collecting And Analyzing Data Jointly From Multiple Services under Local Differential Privacy</a:t>
            </a:r>
            <a:endParaRPr lang="zh-CN" altLang="zh-CN" sz="32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32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在本地差分隐私下联合收集和分析来自多个服务的数据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0F1782-40A2-82A5-6B27-B8E3E5529D52}"/>
              </a:ext>
            </a:extLst>
          </p:cNvPr>
          <p:cNvSpPr txBox="1"/>
          <p:nvPr/>
        </p:nvSpPr>
        <p:spPr>
          <a:xfrm>
            <a:off x="5311170" y="4513479"/>
            <a:ext cx="2031325" cy="1123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b="1" dirty="0"/>
              <a:t>报告人：刘鑫</a:t>
            </a:r>
            <a:endParaRPr lang="en-US" altLang="zh-CN" b="1" dirty="0"/>
          </a:p>
          <a:p>
            <a:pPr algn="ctr">
              <a:lnSpc>
                <a:spcPct val="200000"/>
              </a:lnSpc>
            </a:pPr>
            <a:r>
              <a:rPr lang="zh-CN" altLang="en-US" b="1" dirty="0"/>
              <a:t>指导老师：张美范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28A159-D43E-4C31-BFB1-CCC3BE882558}"/>
              </a:ext>
            </a:extLst>
          </p:cNvPr>
          <p:cNvSpPr txBox="1"/>
          <p:nvPr/>
        </p:nvSpPr>
        <p:spPr>
          <a:xfrm>
            <a:off x="127001" y="6045201"/>
            <a:ext cx="9076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Xu, Min et al. “Collecting and analyzing data jointly from multiple services under local differential privacy.”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VLDB Endowment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13 (2020): 2760 - 2772.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EEF7C-95F2-1F7C-9CE4-016EF0D4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2.1Data Model and Analysis Tasks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87FE00-EC9D-5459-A268-B16CC0061451}"/>
              </a:ext>
            </a:extLst>
          </p:cNvPr>
          <p:cNvSpPr txBox="1"/>
          <p:nvPr/>
        </p:nvSpPr>
        <p:spPr>
          <a:xfrm>
            <a:off x="669925" y="1181947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数据模型以及分析任务：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17F9F3-7EAA-B5AC-C434-9D66F241A385}"/>
              </a:ext>
            </a:extLst>
          </p:cNvPr>
          <p:cNvSpPr txBox="1"/>
          <p:nvPr/>
        </p:nvSpPr>
        <p:spPr>
          <a:xfrm>
            <a:off x="5483440" y="1072731"/>
            <a:ext cx="6037048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n </a:t>
            </a:r>
            <a:r>
              <a:rPr lang="zh-CN" altLang="en-US" dirty="0"/>
              <a:t>个用户 和 </a:t>
            </a:r>
            <a:r>
              <a:rPr lang="en-US" altLang="zh-CN" dirty="0"/>
              <a:t>K</a:t>
            </a:r>
            <a:r>
              <a:rPr lang="zh-CN" altLang="en-US" dirty="0"/>
              <a:t>个服务。每个服务通过客户端应用程序以属性元组</a:t>
            </a:r>
            <a:r>
              <a:rPr lang="en-US" altLang="zh-CN" dirty="0">
                <a:solidFill>
                  <a:schemeClr val="accent2"/>
                </a:solidFill>
              </a:rPr>
              <a:t>tuple</a:t>
            </a:r>
            <a:r>
              <a:rPr lang="en-US" altLang="zh-CN" dirty="0"/>
              <a:t>(s)</a:t>
            </a:r>
            <a:r>
              <a:rPr lang="zh-CN" altLang="en-US" dirty="0"/>
              <a:t>的形式收集用户数据</a:t>
            </a:r>
            <a:r>
              <a:rPr lang="en-US" altLang="zh-CN" dirty="0"/>
              <a:t>t</a:t>
            </a:r>
            <a:r>
              <a:rPr lang="zh-CN" altLang="en-US" dirty="0"/>
              <a:t>并组合为表</a:t>
            </a:r>
            <a:r>
              <a:rPr lang="en-US" altLang="zh-CN" dirty="0"/>
              <a:t>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158E0D-430D-B4D5-9B20-A92250097157}"/>
                  </a:ext>
                </a:extLst>
              </p:cNvPr>
              <p:cNvSpPr txBox="1"/>
              <p:nvPr/>
            </p:nvSpPr>
            <p:spPr>
              <a:xfrm>
                <a:off x="5775688" y="4328620"/>
                <a:ext cx="5669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zh-CN" altLang="en-US" sz="2000" b="1" dirty="0"/>
                  <a:t>查询分析任务</a:t>
                </a:r>
                <a:r>
                  <a:rPr lang="en-US" altLang="zh-CN" sz="2000" b="1" dirty="0"/>
                  <a:t>Q</a:t>
                </a:r>
                <a:r>
                  <a:rPr lang="zh-CN" altLang="en-US" sz="2000" b="1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𝑺𝒆𝒍𝒆𝒄𝒕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𝑭𝒓𝒐𝒎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𝑾𝒉𝒆𝒓𝒆</m:t>
                    </m:r>
                    <m:r>
                      <a:rPr lang="en-US" altLang="zh-CN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zh-CN" altLang="en-US" sz="2000" b="1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158E0D-430D-B4D5-9B20-A92250097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88" y="4328620"/>
                <a:ext cx="5669822" cy="400110"/>
              </a:xfrm>
              <a:prstGeom prst="rect">
                <a:avLst/>
              </a:prstGeom>
              <a:blipFill>
                <a:blip r:embed="rId2"/>
                <a:stretch>
                  <a:fillRect l="-1074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形 6" descr="用户 纯色填充">
            <a:extLst>
              <a:ext uri="{FF2B5EF4-FFF2-40B4-BE49-F238E27FC236}">
                <a16:creationId xmlns:a16="http://schemas.microsoft.com/office/drawing/2014/main" id="{A846F04A-C279-0225-A62D-6C13CF7F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24" y="2391526"/>
            <a:ext cx="459628" cy="459628"/>
          </a:xfrm>
          <a:prstGeom prst="rect">
            <a:avLst/>
          </a:prstGeom>
        </p:spPr>
      </p:pic>
      <p:pic>
        <p:nvPicPr>
          <p:cNvPr id="8" name="图形 7" descr="用户 纯色填充">
            <a:extLst>
              <a:ext uri="{FF2B5EF4-FFF2-40B4-BE49-F238E27FC236}">
                <a16:creationId xmlns:a16="http://schemas.microsoft.com/office/drawing/2014/main" id="{1B1B6F02-05FC-762F-8FF3-80647BB8F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24" y="3928894"/>
            <a:ext cx="459628" cy="459628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DFAB18E-8E27-ADEA-5F70-2B24D705B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22008"/>
              </p:ext>
            </p:extLst>
          </p:nvPr>
        </p:nvGraphicFramePr>
        <p:xfrm>
          <a:off x="1217238" y="1908315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051699418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A497422-F42C-AA9E-B49F-5F68893AF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005213"/>
              </p:ext>
            </p:extLst>
          </p:nvPr>
        </p:nvGraphicFramePr>
        <p:xfrm>
          <a:off x="1217238" y="3599049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960905688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847226856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527904036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35791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2D16F4-82B7-3945-D579-1C5B3F9CB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88478"/>
              </p:ext>
            </p:extLst>
          </p:nvPr>
        </p:nvGraphicFramePr>
        <p:xfrm>
          <a:off x="1217238" y="2484180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12" name="表格 8">
            <a:extLst>
              <a:ext uri="{FF2B5EF4-FFF2-40B4-BE49-F238E27FC236}">
                <a16:creationId xmlns:a16="http://schemas.microsoft.com/office/drawing/2014/main" id="{DDA3D9AF-978F-33CA-3E97-9DD7BB781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429078"/>
              </p:ext>
            </p:extLst>
          </p:nvPr>
        </p:nvGraphicFramePr>
        <p:xfrm>
          <a:off x="1217238" y="4185448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BFC47D1-DA49-B7B2-1000-2DE933CDE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4397"/>
              </p:ext>
            </p:extLst>
          </p:nvPr>
        </p:nvGraphicFramePr>
        <p:xfrm>
          <a:off x="1217238" y="2816980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0E01DAB-C627-8DF4-95C9-F6E5D3D7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34376"/>
              </p:ext>
            </p:extLst>
          </p:nvPr>
        </p:nvGraphicFramePr>
        <p:xfrm>
          <a:off x="1217238" y="4505175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807434276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81223810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8340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BF67EF8-35FE-8E10-400B-17E922541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691534"/>
              </p:ext>
            </p:extLst>
          </p:nvPr>
        </p:nvGraphicFramePr>
        <p:xfrm>
          <a:off x="1217238" y="4824902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807434276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81223810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8340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72D3F69-9998-0FAE-F51A-F581B08FF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106719"/>
              </p:ext>
            </p:extLst>
          </p:nvPr>
        </p:nvGraphicFramePr>
        <p:xfrm>
          <a:off x="1217238" y="3149780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807434276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81223810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83407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F1E4468D-CA1F-0DF2-A76B-FD119C2520AF}"/>
              </a:ext>
            </a:extLst>
          </p:cNvPr>
          <p:cNvSpPr txBox="1"/>
          <p:nvPr/>
        </p:nvSpPr>
        <p:spPr>
          <a:xfrm>
            <a:off x="352899" y="206944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User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3E27F9-9E5E-9CA4-99EC-8DF656D21C55}"/>
              </a:ext>
            </a:extLst>
          </p:cNvPr>
          <p:cNvSpPr txBox="1"/>
          <p:nvPr/>
        </p:nvSpPr>
        <p:spPr>
          <a:xfrm>
            <a:off x="297468" y="359904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User 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19" name="图形 18" descr="计算机 纯色填充">
            <a:extLst>
              <a:ext uri="{FF2B5EF4-FFF2-40B4-BE49-F238E27FC236}">
                <a16:creationId xmlns:a16="http://schemas.microsoft.com/office/drawing/2014/main" id="{D9D79CD2-6616-20B2-C5A3-38F171DEB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4395" y="2821371"/>
            <a:ext cx="457200" cy="457200"/>
          </a:xfrm>
          <a:prstGeom prst="rect">
            <a:avLst/>
          </a:prstGeom>
        </p:spPr>
      </p:pic>
      <p:pic>
        <p:nvPicPr>
          <p:cNvPr id="20" name="图形 10" descr="计算机 纯色填充">
            <a:extLst>
              <a:ext uri="{FF2B5EF4-FFF2-40B4-BE49-F238E27FC236}">
                <a16:creationId xmlns:a16="http://schemas.microsoft.com/office/drawing/2014/main" id="{67B293BB-7901-8711-43D7-8A6A7E0E4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4395" y="3850113"/>
            <a:ext cx="457200" cy="457200"/>
          </a:xfrm>
          <a:prstGeom prst="rect">
            <a:avLst/>
          </a:prstGeom>
        </p:spPr>
      </p:pic>
      <p:pic>
        <p:nvPicPr>
          <p:cNvPr id="21" name="图形 20" descr="数据库 纯色填充">
            <a:extLst>
              <a:ext uri="{FF2B5EF4-FFF2-40B4-BE49-F238E27FC236}">
                <a16:creationId xmlns:a16="http://schemas.microsoft.com/office/drawing/2014/main" id="{14C4D38B-D8E4-2311-5B27-D904551C9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1828" y="2761269"/>
            <a:ext cx="565991" cy="565991"/>
          </a:xfrm>
          <a:prstGeom prst="rect">
            <a:avLst/>
          </a:prstGeom>
        </p:spPr>
      </p:pic>
      <p:pic>
        <p:nvPicPr>
          <p:cNvPr id="22" name="图形 21" descr="数据库 纯色填充">
            <a:extLst>
              <a:ext uri="{FF2B5EF4-FFF2-40B4-BE49-F238E27FC236}">
                <a16:creationId xmlns:a16="http://schemas.microsoft.com/office/drawing/2014/main" id="{4456BADB-CDD7-1194-B602-2E770CF51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4289" y="3795717"/>
            <a:ext cx="565991" cy="565991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394FA09-0F9C-F49D-02C7-1E7930666F61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301595" y="3044265"/>
            <a:ext cx="340233" cy="57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002F95F-5567-EC44-7A51-428FE885FB6E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4301595" y="4078713"/>
            <a:ext cx="3526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088BD5E-1FD5-54AE-4A69-DB49BAA930F6}"/>
              </a:ext>
            </a:extLst>
          </p:cNvPr>
          <p:cNvSpPr txBox="1"/>
          <p:nvPr/>
        </p:nvSpPr>
        <p:spPr>
          <a:xfrm>
            <a:off x="3592531" y="35590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Service 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73AE91-103E-C55A-4D81-F58F283A89E7}"/>
              </a:ext>
            </a:extLst>
          </p:cNvPr>
          <p:cNvSpPr txBox="1"/>
          <p:nvPr/>
        </p:nvSpPr>
        <p:spPr>
          <a:xfrm>
            <a:off x="3592531" y="250122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Service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73E00C3-4253-60D3-FAA4-B18AD4FE11A9}"/>
              </a:ext>
            </a:extLst>
          </p:cNvPr>
          <p:cNvCxnSpPr>
            <a:endCxn id="19" idx="1"/>
          </p:cNvCxnSpPr>
          <p:nvPr/>
        </p:nvCxnSpPr>
        <p:spPr>
          <a:xfrm>
            <a:off x="2856282" y="2069441"/>
            <a:ext cx="988113" cy="980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6875713-2536-CE5F-3B4D-5195217C2F9A}"/>
              </a:ext>
            </a:extLst>
          </p:cNvPr>
          <p:cNvCxnSpPr>
            <a:endCxn id="19" idx="1"/>
          </p:cNvCxnSpPr>
          <p:nvPr/>
        </p:nvCxnSpPr>
        <p:spPr>
          <a:xfrm flipV="1">
            <a:off x="2856282" y="3049971"/>
            <a:ext cx="988113" cy="697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大括号 28">
            <a:extLst>
              <a:ext uri="{FF2B5EF4-FFF2-40B4-BE49-F238E27FC236}">
                <a16:creationId xmlns:a16="http://schemas.microsoft.com/office/drawing/2014/main" id="{9A146CEB-A8DB-584B-D767-1408084C04A2}"/>
              </a:ext>
            </a:extLst>
          </p:cNvPr>
          <p:cNvSpPr/>
          <p:nvPr/>
        </p:nvSpPr>
        <p:spPr>
          <a:xfrm>
            <a:off x="2318393" y="2605619"/>
            <a:ext cx="284783" cy="72164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30" name="右大括号 29">
            <a:extLst>
              <a:ext uri="{FF2B5EF4-FFF2-40B4-BE49-F238E27FC236}">
                <a16:creationId xmlns:a16="http://schemas.microsoft.com/office/drawing/2014/main" id="{2A354DE4-F724-59F8-BD59-D32C4A12688B}"/>
              </a:ext>
            </a:extLst>
          </p:cNvPr>
          <p:cNvSpPr/>
          <p:nvPr/>
        </p:nvSpPr>
        <p:spPr>
          <a:xfrm>
            <a:off x="2343889" y="4281514"/>
            <a:ext cx="284783" cy="72164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4C5627C-82E6-A5D9-F229-2BC64352BEB0}"/>
              </a:ext>
            </a:extLst>
          </p:cNvPr>
          <p:cNvCxnSpPr>
            <a:cxnSpLocks/>
            <a:stCxn id="29" idx="1"/>
            <a:endCxn id="20" idx="1"/>
          </p:cNvCxnSpPr>
          <p:nvPr/>
        </p:nvCxnSpPr>
        <p:spPr>
          <a:xfrm>
            <a:off x="2603176" y="2966440"/>
            <a:ext cx="1241219" cy="1112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80F8649-13BE-B46F-911E-ED4CD6B1F706}"/>
              </a:ext>
            </a:extLst>
          </p:cNvPr>
          <p:cNvCxnSpPr>
            <a:cxnSpLocks/>
            <a:stCxn id="30" idx="1"/>
            <a:endCxn id="20" idx="1"/>
          </p:cNvCxnSpPr>
          <p:nvPr/>
        </p:nvCxnSpPr>
        <p:spPr>
          <a:xfrm flipV="1">
            <a:off x="2628672" y="4078713"/>
            <a:ext cx="1215723" cy="563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D6C1E9D-7169-A7A4-EB55-995625932B7A}"/>
              </a:ext>
            </a:extLst>
          </p:cNvPr>
          <p:cNvSpPr txBox="1"/>
          <p:nvPr/>
        </p:nvSpPr>
        <p:spPr>
          <a:xfrm>
            <a:off x="542305" y="2988445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AF1A9B3-B04E-6AE0-4B68-DED4858CA93C}"/>
              </a:ext>
            </a:extLst>
          </p:cNvPr>
          <p:cNvSpPr txBox="1"/>
          <p:nvPr/>
        </p:nvSpPr>
        <p:spPr>
          <a:xfrm>
            <a:off x="3898554" y="3310967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E524690-F7DC-B22B-355F-3CE91C195B66}"/>
              </a:ext>
            </a:extLst>
          </p:cNvPr>
          <p:cNvSpPr txBox="1"/>
          <p:nvPr/>
        </p:nvSpPr>
        <p:spPr>
          <a:xfrm>
            <a:off x="5565619" y="4724081"/>
            <a:ext cx="4403770" cy="45845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</a:t>
            </a:r>
            <a:r>
              <a:rPr lang="zh-CN" altLang="en-US" dirty="0"/>
              <a:t>中的条件属性称为</a:t>
            </a:r>
            <a:r>
              <a:rPr lang="zh-CN" altLang="en-US" dirty="0">
                <a:solidFill>
                  <a:schemeClr val="accent2"/>
                </a:solidFill>
              </a:rPr>
              <a:t>维度</a:t>
            </a:r>
            <a:r>
              <a:rPr lang="zh-CN" altLang="en-US" dirty="0"/>
              <a:t>（</a:t>
            </a:r>
            <a:r>
              <a:rPr lang="en-US" altLang="zh-CN" dirty="0"/>
              <a:t>dimension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487A0F1-7644-25B6-2981-C376C3F9DCD1}"/>
              </a:ext>
            </a:extLst>
          </p:cNvPr>
          <p:cNvSpPr txBox="1"/>
          <p:nvPr/>
        </p:nvSpPr>
        <p:spPr>
          <a:xfrm>
            <a:off x="5483439" y="1830412"/>
            <a:ext cx="6037048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）一些服务从每个用户那里收集单个元组、另一些可能会收集多个元组。</a:t>
            </a:r>
            <a:endParaRPr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CCADFC3-79C9-9F3A-A304-DF392ECB8A21}"/>
              </a:ext>
            </a:extLst>
          </p:cNvPr>
          <p:cNvSpPr txBox="1"/>
          <p:nvPr/>
        </p:nvSpPr>
        <p:spPr>
          <a:xfrm>
            <a:off x="5483438" y="2638221"/>
            <a:ext cx="6037048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）每个元组都有一个伪随机用户</a:t>
            </a:r>
            <a:r>
              <a:rPr lang="en-US" altLang="zh-CN" dirty="0"/>
              <a:t>id</a:t>
            </a:r>
            <a:r>
              <a:rPr lang="zh-CN" altLang="en-US" dirty="0"/>
              <a:t>（</a:t>
            </a:r>
            <a:r>
              <a:rPr lang="en-US" altLang="zh-CN" dirty="0"/>
              <a:t>UID</a:t>
            </a:r>
            <a:r>
              <a:rPr lang="zh-CN" altLang="en-US" dirty="0"/>
              <a:t>），其是服务提供商已知的，并可以作为非敏感连接键。</a:t>
            </a:r>
            <a:endParaRPr lang="en-US" altLang="zh-CN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6A4FF1E-D6A8-193C-2E9E-0E1B0F0C041A}"/>
              </a:ext>
            </a:extLst>
          </p:cNvPr>
          <p:cNvSpPr txBox="1"/>
          <p:nvPr/>
        </p:nvSpPr>
        <p:spPr>
          <a:xfrm>
            <a:off x="5483435" y="3433356"/>
            <a:ext cx="6037048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）分析师可以将来自多个服务的数据用</a:t>
            </a:r>
            <a:r>
              <a:rPr lang="en-US" altLang="zh-CN" dirty="0"/>
              <a:t>UID</a:t>
            </a:r>
            <a:r>
              <a:rPr lang="zh-CN" altLang="en-US" dirty="0"/>
              <a:t>连接起来元组来构建联合事实表，以进行联合分析。</a:t>
            </a:r>
            <a:endParaRPr lang="en-US" altLang="zh-CN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8A41939-BD98-47EA-EB6D-97D21C81B550}"/>
              </a:ext>
            </a:extLst>
          </p:cNvPr>
          <p:cNvSpPr txBox="1"/>
          <p:nvPr/>
        </p:nvSpPr>
        <p:spPr>
          <a:xfrm>
            <a:off x="497862" y="527417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衡量效用性的标准：</a:t>
            </a:r>
            <a:r>
              <a:rPr lang="zh-CN" altLang="en-US" b="1" dirty="0"/>
              <a:t>均方差</a:t>
            </a:r>
            <a:r>
              <a:rPr lang="en-US" altLang="zh-CN" b="1" dirty="0"/>
              <a:t>MSE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C761BF9-661B-0E79-F714-CD63CA7C72FC}"/>
                  </a:ext>
                </a:extLst>
              </p:cNvPr>
              <p:cNvSpPr txBox="1"/>
              <p:nvPr/>
            </p:nvSpPr>
            <p:spPr>
              <a:xfrm>
                <a:off x="5138046" y="5297102"/>
                <a:ext cx="6945106" cy="370230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表示扰动算法对元组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进行扰动；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zh-CN" altLang="en-US" dirty="0"/>
                  <a:t>表示对查询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的聚合估计。</a:t>
                </a: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C761BF9-661B-0E79-F714-CD63CA7C7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46" y="5297102"/>
                <a:ext cx="6945106" cy="370230"/>
              </a:xfrm>
              <a:prstGeom prst="rect">
                <a:avLst/>
              </a:prstGeom>
              <a:blipFill>
                <a:blip r:embed="rId9"/>
                <a:stretch>
                  <a:fillRect t="-7937" b="-22222"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D76420C-FF78-5484-41AA-0E3D7738DE37}"/>
                  </a:ext>
                </a:extLst>
              </p:cNvPr>
              <p:cNvSpPr txBox="1"/>
              <p:nvPr/>
            </p:nvSpPr>
            <p:spPr>
              <a:xfrm>
                <a:off x="325276" y="5655225"/>
                <a:ext cx="455579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D76420C-FF78-5484-41AA-0E3D7738D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76" y="5655225"/>
                <a:ext cx="4555799" cy="4692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19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7" grpId="0" animBg="1"/>
      <p:bldP spid="38" grpId="0"/>
      <p:bldP spid="39" grpId="0"/>
      <p:bldP spid="40" grpId="0"/>
      <p:bldP spid="41" grpId="0"/>
      <p:bldP spid="43" grpId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5B4D7-40D9-19C1-D904-EC9404F3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2.Collecting and Analyzing data</a:t>
            </a:r>
            <a:endParaRPr lang="zh-CN" altLang="en-US" sz="3600" dirty="0"/>
          </a:p>
        </p:txBody>
      </p:sp>
      <p:pic>
        <p:nvPicPr>
          <p:cNvPr id="4" name="图形 3" descr="用户 纯色填充">
            <a:extLst>
              <a:ext uri="{FF2B5EF4-FFF2-40B4-BE49-F238E27FC236}">
                <a16:creationId xmlns:a16="http://schemas.microsoft.com/office/drawing/2014/main" id="{C644FCD2-D486-D84B-2C05-0C3ACAAF2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757" y="1960425"/>
            <a:ext cx="459628" cy="459628"/>
          </a:xfrm>
          <a:prstGeom prst="rect">
            <a:avLst/>
          </a:prstGeom>
        </p:spPr>
      </p:pic>
      <p:pic>
        <p:nvPicPr>
          <p:cNvPr id="5" name="图形 4" descr="用户 纯色填充">
            <a:extLst>
              <a:ext uri="{FF2B5EF4-FFF2-40B4-BE49-F238E27FC236}">
                <a16:creationId xmlns:a16="http://schemas.microsoft.com/office/drawing/2014/main" id="{B965579E-77D0-E2F4-73FF-23793BBB1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56" y="2706416"/>
            <a:ext cx="459628" cy="459628"/>
          </a:xfrm>
          <a:prstGeom prst="rect">
            <a:avLst/>
          </a:prstGeom>
        </p:spPr>
      </p:pic>
      <p:pic>
        <p:nvPicPr>
          <p:cNvPr id="8" name="图形 7" descr="计算机 纯色填充">
            <a:extLst>
              <a:ext uri="{FF2B5EF4-FFF2-40B4-BE49-F238E27FC236}">
                <a16:creationId xmlns:a16="http://schemas.microsoft.com/office/drawing/2014/main" id="{3FE09D6A-647C-F9EF-B2B2-0D85967F5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610" y="2354504"/>
            <a:ext cx="457200" cy="457200"/>
          </a:xfrm>
          <a:prstGeom prst="rect">
            <a:avLst/>
          </a:prstGeom>
        </p:spPr>
      </p:pic>
      <p:pic>
        <p:nvPicPr>
          <p:cNvPr id="9" name="图形 8" descr="数据库 纯色填充">
            <a:extLst>
              <a:ext uri="{FF2B5EF4-FFF2-40B4-BE49-F238E27FC236}">
                <a16:creationId xmlns:a16="http://schemas.microsoft.com/office/drawing/2014/main" id="{09512F46-51DD-3909-110F-15406A9D5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445" y="2308677"/>
            <a:ext cx="565991" cy="5659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B51353-E942-88F7-58B2-F1A9A3191CEA}"/>
              </a:ext>
            </a:extLst>
          </p:cNvPr>
          <p:cNvSpPr txBox="1"/>
          <p:nvPr/>
        </p:nvSpPr>
        <p:spPr>
          <a:xfrm>
            <a:off x="551401" y="1570013"/>
            <a:ext cx="83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2C8BAD-E3AA-BAED-E59B-166F713B209E}"/>
              </a:ext>
            </a:extLst>
          </p:cNvPr>
          <p:cNvSpPr txBox="1"/>
          <p:nvPr/>
        </p:nvSpPr>
        <p:spPr>
          <a:xfrm>
            <a:off x="503641" y="3164830"/>
            <a:ext cx="83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486DC3-58E9-2A40-B44A-0EE943607B17}"/>
              </a:ext>
            </a:extLst>
          </p:cNvPr>
          <p:cNvSpPr txBox="1"/>
          <p:nvPr/>
        </p:nvSpPr>
        <p:spPr>
          <a:xfrm>
            <a:off x="5309603" y="19912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服务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B36DA9E-6A0B-3C7E-4ABA-CDA6F8CC57B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83157" y="2169838"/>
            <a:ext cx="523453" cy="4132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041C37D-5C1B-12EF-602A-2378081D1C37}"/>
              </a:ext>
            </a:extLst>
          </p:cNvPr>
          <p:cNvCxnSpPr>
            <a:cxnSpLocks/>
          </p:cNvCxnSpPr>
          <p:nvPr/>
        </p:nvCxnSpPr>
        <p:spPr>
          <a:xfrm flipV="1">
            <a:off x="4900681" y="2539595"/>
            <a:ext cx="505929" cy="4052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5EC263D-9C1D-75DF-EC3D-1174D173E62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863810" y="2583104"/>
            <a:ext cx="431635" cy="85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AC1D2E4-7D86-34BB-9237-2960BD0C251F}"/>
              </a:ext>
            </a:extLst>
          </p:cNvPr>
          <p:cNvSpPr txBox="1"/>
          <p:nvPr/>
        </p:nvSpPr>
        <p:spPr>
          <a:xfrm>
            <a:off x="6418903" y="2003545"/>
            <a:ext cx="3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2465D90-6628-63F4-0F7C-1707C1F791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213385" y="2190239"/>
            <a:ext cx="154595" cy="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109A18C-22B5-E72A-5BB4-A52F7EF3E5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207084" y="2936230"/>
            <a:ext cx="160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3534935D-DE8D-BA1B-84A2-AB8209789B5C}"/>
              </a:ext>
            </a:extLst>
          </p:cNvPr>
          <p:cNvSpPr/>
          <p:nvPr/>
        </p:nvSpPr>
        <p:spPr>
          <a:xfrm>
            <a:off x="503642" y="1540159"/>
            <a:ext cx="6357794" cy="2085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aphicFrame>
        <p:nvGraphicFramePr>
          <p:cNvPr id="24" name="表格 8">
            <a:extLst>
              <a:ext uri="{FF2B5EF4-FFF2-40B4-BE49-F238E27FC236}">
                <a16:creationId xmlns:a16="http://schemas.microsoft.com/office/drawing/2014/main" id="{539BC758-671D-E984-FFA7-192B6F992709}"/>
              </a:ext>
            </a:extLst>
          </p:cNvPr>
          <p:cNvGraphicFramePr>
            <a:graphicFrameLocks noGrp="1"/>
          </p:cNvGraphicFramePr>
          <p:nvPr/>
        </p:nvGraphicFramePr>
        <p:xfrm>
          <a:off x="7256766" y="2002806"/>
          <a:ext cx="348961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404">
                  <a:extLst>
                    <a:ext uri="{9D8B030D-6E8A-4147-A177-3AD203B41FA5}">
                      <a16:colId xmlns:a16="http://schemas.microsoft.com/office/drawing/2014/main" val="746728516"/>
                    </a:ext>
                  </a:extLst>
                </a:gridCol>
                <a:gridCol w="872404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872404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  <a:gridCol w="872404">
                  <a:extLst>
                    <a:ext uri="{9D8B030D-6E8A-4147-A177-3AD203B41FA5}">
                      <a16:colId xmlns:a16="http://schemas.microsoft.com/office/drawing/2014/main" val="1051699418"/>
                    </a:ext>
                  </a:extLst>
                </a:gridCol>
              </a:tblGrid>
              <a:tr h="2435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UID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Age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Category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Purchase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  <a:tr h="241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101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25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Sports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2000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02891"/>
                  </a:ext>
                </a:extLst>
              </a:tr>
              <a:tr h="241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102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Food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800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572501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FE33FEA9-3AD0-B4C9-4A59-B24CCCAD766F}"/>
              </a:ext>
            </a:extLst>
          </p:cNvPr>
          <p:cNvGraphicFramePr>
            <a:graphicFrameLocks noGrp="1"/>
          </p:cNvGraphicFramePr>
          <p:nvPr/>
        </p:nvGraphicFramePr>
        <p:xfrm>
          <a:off x="1415740" y="2060630"/>
          <a:ext cx="348961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404">
                  <a:extLst>
                    <a:ext uri="{9D8B030D-6E8A-4147-A177-3AD203B41FA5}">
                      <a16:colId xmlns:a16="http://schemas.microsoft.com/office/drawing/2014/main" val="338032939"/>
                    </a:ext>
                  </a:extLst>
                </a:gridCol>
                <a:gridCol w="872404">
                  <a:extLst>
                    <a:ext uri="{9D8B030D-6E8A-4147-A177-3AD203B41FA5}">
                      <a16:colId xmlns:a16="http://schemas.microsoft.com/office/drawing/2014/main" val="3074769975"/>
                    </a:ext>
                  </a:extLst>
                </a:gridCol>
                <a:gridCol w="872404">
                  <a:extLst>
                    <a:ext uri="{9D8B030D-6E8A-4147-A177-3AD203B41FA5}">
                      <a16:colId xmlns:a16="http://schemas.microsoft.com/office/drawing/2014/main" val="3233506893"/>
                    </a:ext>
                  </a:extLst>
                </a:gridCol>
                <a:gridCol w="872404">
                  <a:extLst>
                    <a:ext uri="{9D8B030D-6E8A-4147-A177-3AD203B41FA5}">
                      <a16:colId xmlns:a16="http://schemas.microsoft.com/office/drawing/2014/main" val="4013250359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UID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Age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Category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Purchase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324480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04805BF0-7C23-7CB1-6E74-86F55CE36826}"/>
              </a:ext>
            </a:extLst>
          </p:cNvPr>
          <p:cNvGraphicFramePr>
            <a:graphicFrameLocks noGrp="1"/>
          </p:cNvGraphicFramePr>
          <p:nvPr/>
        </p:nvGraphicFramePr>
        <p:xfrm>
          <a:off x="1415740" y="2823881"/>
          <a:ext cx="348961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404">
                  <a:extLst>
                    <a:ext uri="{9D8B030D-6E8A-4147-A177-3AD203B41FA5}">
                      <a16:colId xmlns:a16="http://schemas.microsoft.com/office/drawing/2014/main" val="338032939"/>
                    </a:ext>
                  </a:extLst>
                </a:gridCol>
                <a:gridCol w="872404">
                  <a:extLst>
                    <a:ext uri="{9D8B030D-6E8A-4147-A177-3AD203B41FA5}">
                      <a16:colId xmlns:a16="http://schemas.microsoft.com/office/drawing/2014/main" val="3074769975"/>
                    </a:ext>
                  </a:extLst>
                </a:gridCol>
                <a:gridCol w="872404">
                  <a:extLst>
                    <a:ext uri="{9D8B030D-6E8A-4147-A177-3AD203B41FA5}">
                      <a16:colId xmlns:a16="http://schemas.microsoft.com/office/drawing/2014/main" val="3233506893"/>
                    </a:ext>
                  </a:extLst>
                </a:gridCol>
                <a:gridCol w="872404">
                  <a:extLst>
                    <a:ext uri="{9D8B030D-6E8A-4147-A177-3AD203B41FA5}">
                      <a16:colId xmlns:a16="http://schemas.microsoft.com/office/drawing/2014/main" val="4013250359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UID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Age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Category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Purchase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324480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68240EDB-FF8F-4C8F-6393-D0D84D5EBB7F}"/>
              </a:ext>
            </a:extLst>
          </p:cNvPr>
          <p:cNvSpPr txBox="1"/>
          <p:nvPr/>
        </p:nvSpPr>
        <p:spPr>
          <a:xfrm>
            <a:off x="7217463" y="322376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针对一个</a:t>
            </a:r>
            <a:r>
              <a:rPr lang="zh-CN" altLang="en-US" b="1" dirty="0">
                <a:solidFill>
                  <a:srgbClr val="000000"/>
                </a:solidFill>
                <a:latin typeface="Arial"/>
                <a:ea typeface="Microsoft YaHei"/>
              </a:rPr>
              <a:t>类别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敏感维度的情况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AC48AEB-4E1A-141C-6276-2BFBBF6CD0E8}"/>
                  </a:ext>
                </a:extLst>
              </p:cNvPr>
              <p:cNvSpPr txBox="1"/>
              <p:nvPr/>
            </p:nvSpPr>
            <p:spPr>
              <a:xfrm>
                <a:off x="503641" y="4297875"/>
                <a:ext cx="6222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𝑆𝑒𝑙𝑒𝑐𝑡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𝑆𝑈𝑀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𝑃𝑢𝑟𝑐h𝑎𝑠𝑒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𝐹𝑟𝑜𝑚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𝑊h𝑒𝑟𝑒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8220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𝐶𝑎𝑡𝑒𝑔𝑜𝑟𝑦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=′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𝑆𝑝𝑜𝑟𝑡𝑠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AC48AEB-4E1A-141C-6276-2BFBBF6CD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41" y="4297875"/>
                <a:ext cx="6222857" cy="276999"/>
              </a:xfrm>
              <a:prstGeom prst="rect">
                <a:avLst/>
              </a:prstGeom>
              <a:blipFill>
                <a:blip r:embed="rId8"/>
                <a:stretch>
                  <a:fillRect l="-882" t="-6667" r="-1471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6435FADA-40D3-A802-5768-FFC9DF601DD0}"/>
              </a:ext>
            </a:extLst>
          </p:cNvPr>
          <p:cNvSpPr txBox="1"/>
          <p:nvPr/>
        </p:nvSpPr>
        <p:spPr>
          <a:xfrm>
            <a:off x="449853" y="386005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利用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最优本地哈希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OLH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）机制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D8346F6-B24D-0346-CAC2-BFA0202B024E}"/>
                  </a:ext>
                </a:extLst>
              </p:cNvPr>
              <p:cNvSpPr txBox="1"/>
              <p:nvPr/>
            </p:nvSpPr>
            <p:spPr>
              <a:xfrm>
                <a:off x="7114871" y="4143008"/>
                <a:ext cx="2811924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𝑀𝑆𝐸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𝑂𝐿𝐻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p>
                      </m:sSubSup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𝑂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𝜀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D8346F6-B24D-0346-CAC2-BFA0202B0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871" y="4143008"/>
                <a:ext cx="2811924" cy="51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4309039-1F4D-02DE-FA87-2B2C915132DF}"/>
                  </a:ext>
                </a:extLst>
              </p:cNvPr>
              <p:cNvSpPr txBox="1"/>
              <p:nvPr/>
            </p:nvSpPr>
            <p:spPr>
              <a:xfrm>
                <a:off x="503641" y="5179341"/>
                <a:ext cx="56019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𝑆𝑒𝑙𝑒𝑐𝑡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𝑆𝑈𝑀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𝑃𝑢𝑟𝑐h𝑎𝑠𝑒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𝐹𝑟𝑜𝑚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𝑊h𝑒𝑟𝑒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8220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𝐴𝑔𝑒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∈[18,25]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4309039-1F4D-02DE-FA87-2B2C9151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41" y="5179341"/>
                <a:ext cx="5601982" cy="276999"/>
              </a:xfrm>
              <a:prstGeom prst="rect">
                <a:avLst/>
              </a:prstGeom>
              <a:blipFill>
                <a:blip r:embed="rId10"/>
                <a:stretch>
                  <a:fillRect l="-435" t="-2222" r="-979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8BA8ACF-F16D-78F0-6843-E7234EAB44A9}"/>
              </a:ext>
            </a:extLst>
          </p:cNvPr>
          <p:cNvSpPr txBox="1"/>
          <p:nvPr/>
        </p:nvSpPr>
        <p:spPr>
          <a:xfrm>
            <a:off x="6669874" y="511364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利用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HIO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机制来优化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D7D1B1-E3BC-1FC4-0F38-748CDB41ADEC}"/>
              </a:ext>
            </a:extLst>
          </p:cNvPr>
          <p:cNvSpPr txBox="1"/>
          <p:nvPr/>
        </p:nvSpPr>
        <p:spPr>
          <a:xfrm>
            <a:off x="7114871" y="127035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单服务单表数据收集与分析：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5D4B5D-4459-5C76-2588-A587D3B24814}"/>
              </a:ext>
            </a:extLst>
          </p:cNvPr>
          <p:cNvSpPr txBox="1"/>
          <p:nvPr/>
        </p:nvSpPr>
        <p:spPr>
          <a:xfrm>
            <a:off x="462677" y="471655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当一个约束维度为范围维度时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20962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4" grpId="0"/>
      <p:bldP spid="36" grpId="0"/>
      <p:bldP spid="38" grpId="0"/>
      <p:bldP spid="3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8A28B-B890-AA4A-2C9F-17865869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2.3 HIO </a:t>
            </a:r>
            <a:r>
              <a:rPr lang="zh-CN" altLang="en-US" sz="3600" dirty="0"/>
              <a:t>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75C911-B483-E403-EED4-E878E844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584" y="1191335"/>
            <a:ext cx="3803845" cy="2260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83B255-22F5-639C-55EB-C6FA0EF27DFD}"/>
                  </a:ext>
                </a:extLst>
              </p:cNvPr>
              <p:cNvSpPr txBox="1"/>
              <p:nvPr/>
            </p:nvSpPr>
            <p:spPr>
              <a:xfrm>
                <a:off x="669925" y="1833729"/>
                <a:ext cx="5122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m:rPr>
                          <m:sty m:val="p"/>
                        </m:rP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elec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𝑆𝑈𝑀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𝑃𝑢𝑟𝑐h𝑎𝑠𝑒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𝐹𝑟𝑜𝑚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𝑊h𝑒𝑟𝑒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𝐴𝑔𝑒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∈[2,7]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83B255-22F5-639C-55EB-C6FA0EF2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1833729"/>
                <a:ext cx="5122684" cy="276999"/>
              </a:xfrm>
              <a:prstGeom prst="rect">
                <a:avLst/>
              </a:prstGeom>
              <a:blipFill>
                <a:blip r:embed="rId3"/>
                <a:stretch>
                  <a:fillRect l="-595" t="-2222" r="-1071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32B604C-3E74-E618-AF7E-B60DD5166341}"/>
              </a:ext>
            </a:extLst>
          </p:cNvPr>
          <p:cNvSpPr txBox="1"/>
          <p:nvPr/>
        </p:nvSpPr>
        <p:spPr>
          <a:xfrm>
            <a:off x="669925" y="2344718"/>
            <a:ext cx="615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其中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取值范围为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[1,8].(m=8)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Purchase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是非敏感属性）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4B7E7B-43D3-9626-A32E-8C52F407AD53}"/>
              </a:ext>
            </a:extLst>
          </p:cNvPr>
          <p:cNvSpPr txBox="1"/>
          <p:nvPr/>
        </p:nvSpPr>
        <p:spPr>
          <a:xfrm>
            <a:off x="669925" y="1271417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分层区间优化机制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Hierarchical-Interval Optimized Mechanism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575E08D-7AD3-CF4C-B00F-657051156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017" y="3019102"/>
            <a:ext cx="3765744" cy="444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58CDC1-FA9B-99BD-8DE0-122AC1CBB677}"/>
                  </a:ext>
                </a:extLst>
              </p:cNvPr>
              <p:cNvSpPr txBox="1"/>
              <p:nvPr/>
            </p:nvSpPr>
            <p:spPr>
              <a:xfrm>
                <a:off x="669925" y="3630177"/>
                <a:ext cx="5688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m:rPr>
                          <m:sty m:val="p"/>
                        </m:rP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elec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𝐴𝑣𝑔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𝐴𝑔𝑒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𝐹𝑟𝑜𝑚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𝑊h𝑒𝑟𝑒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𝑃𝑢𝑟𝑐h𝑎𝑠𝑒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∈[10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𝐾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,50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𝐾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58CDC1-FA9B-99BD-8DE0-122AC1CBB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3630177"/>
                <a:ext cx="5688032" cy="276999"/>
              </a:xfrm>
              <a:prstGeom prst="rect">
                <a:avLst/>
              </a:prstGeom>
              <a:blipFill>
                <a:blip r:embed="rId5"/>
                <a:stretch>
                  <a:fillRect l="-429" t="-2222" r="-857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7490971F-4F66-E1DA-3E32-74F16583E152}"/>
              </a:ext>
            </a:extLst>
          </p:cNvPr>
          <p:cNvSpPr txBox="1"/>
          <p:nvPr/>
        </p:nvSpPr>
        <p:spPr>
          <a:xfrm>
            <a:off x="573983" y="4534079"/>
            <a:ext cx="115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此类对敏感属性的查询要求底层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LDP Oracle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通过其敏感属性值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来给扰动值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对约束谓词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2209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频率贡献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进行加权。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54B3F50-BDFD-A29B-B9A8-3FB4E968A582}"/>
                  </a:ext>
                </a:extLst>
              </p:cNvPr>
              <p:cNvSpPr txBox="1"/>
              <p:nvPr/>
            </p:nvSpPr>
            <p:spPr>
              <a:xfrm>
                <a:off x="2120017" y="4125315"/>
                <a:ext cx="3383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𝑆𝑒𝑙𝑒𝑐𝑡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𝑆𝑈𝑀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𝐹𝑟𝑜𝑚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𝑊h𝑒𝑟𝑒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54B3F50-BDFD-A29B-B9A8-3FB4E968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17" y="4125315"/>
                <a:ext cx="3383427" cy="276999"/>
              </a:xfrm>
              <a:prstGeom prst="rect">
                <a:avLst/>
              </a:prstGeom>
              <a:blipFill>
                <a:blip r:embed="rId6"/>
                <a:stretch>
                  <a:fillRect l="-18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FF8309C9-3712-8519-E8EF-42772C0220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462"/>
          <a:stretch/>
        </p:blipFill>
        <p:spPr>
          <a:xfrm>
            <a:off x="3831314" y="5098859"/>
            <a:ext cx="4527783" cy="36958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C1483CD-DD77-6FCC-D835-6F36F82C2E60}"/>
              </a:ext>
            </a:extLst>
          </p:cNvPr>
          <p:cNvSpPr txBox="1"/>
          <p:nvPr/>
        </p:nvSpPr>
        <p:spPr>
          <a:xfrm>
            <a:off x="573983" y="5626285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为了提高效用性，提出了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SR-HIO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机制。</a:t>
            </a:r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id="{B0A017B1-6BEA-B07B-662F-A485FB1F9E78}"/>
              </a:ext>
            </a:extLst>
          </p:cNvPr>
          <p:cNvSpPr txBox="1"/>
          <p:nvPr/>
        </p:nvSpPr>
        <p:spPr>
          <a:xfrm>
            <a:off x="6443101" y="3594239"/>
            <a:ext cx="5173328" cy="8739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方法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：将单个查询分解为多个子查询。分别对每个子查询计算估计值，求和后就是最终查询结果。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6387ED-38F6-EE6B-7B93-7E8C413EC880}"/>
              </a:ext>
            </a:extLst>
          </p:cNvPr>
          <p:cNvSpPr txBox="1"/>
          <p:nvPr/>
        </p:nvSpPr>
        <p:spPr>
          <a:xfrm>
            <a:off x="6197600" y="3060237"/>
            <a:ext cx="17924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d:</a:t>
            </a:r>
            <a:r>
              <a:rPr lang="zh-CN" altLang="en-US" sz="1600" dirty="0"/>
              <a:t>表中属性数量。</a:t>
            </a:r>
          </a:p>
        </p:txBody>
      </p:sp>
      <p:sp>
        <p:nvSpPr>
          <p:cNvPr id="12" name="矩形: 单圆角 11">
            <a:extLst>
              <a:ext uri="{FF2B5EF4-FFF2-40B4-BE49-F238E27FC236}">
                <a16:creationId xmlns:a16="http://schemas.microsoft.com/office/drawing/2014/main" id="{ABFE2CEE-0BC4-FD9B-164A-E8D625CF1360}"/>
              </a:ext>
            </a:extLst>
          </p:cNvPr>
          <p:cNvSpPr/>
          <p:nvPr/>
        </p:nvSpPr>
        <p:spPr>
          <a:xfrm>
            <a:off x="669924" y="3469355"/>
            <a:ext cx="7320153" cy="45719"/>
          </a:xfrm>
          <a:prstGeom prst="round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0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  <p:bldP spid="20" grpId="0"/>
      <p:bldP spid="25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E1C42-9385-91B7-2CCE-3E3B8E2A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2.4 HIO</a:t>
            </a:r>
            <a:r>
              <a:rPr lang="zh-CN" altLang="en-US" sz="3600" dirty="0"/>
              <a:t>机制</a:t>
            </a:r>
            <a:r>
              <a:rPr lang="en-US" altLang="zh-CN" sz="3600" dirty="0"/>
              <a:t>-</a:t>
            </a:r>
            <a:r>
              <a:rPr lang="zh-CN" altLang="en-US" sz="3600" dirty="0"/>
              <a:t>多维查询情况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87233D-E4CB-0CCD-EF32-B13A77DC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61" y="1762642"/>
            <a:ext cx="6214767" cy="19340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DB31E5-D5CD-26F1-4C5B-844B69C5C06A}"/>
              </a:ext>
            </a:extLst>
          </p:cNvPr>
          <p:cNvSpPr txBox="1"/>
          <p:nvPr/>
        </p:nvSpPr>
        <p:spPr>
          <a:xfrm>
            <a:off x="669925" y="4128339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解决思路：与</a:t>
            </a:r>
            <a:r>
              <a:rPr lang="en-US" altLang="zh-CN" dirty="0"/>
              <a:t>HI</a:t>
            </a:r>
            <a:r>
              <a:rPr lang="zh-CN" altLang="en-US" dirty="0"/>
              <a:t>机制类似，对于多个</a:t>
            </a:r>
            <a:r>
              <a:rPr lang="en-US" altLang="zh-CN" dirty="0"/>
              <a:t>dimensions</a:t>
            </a:r>
            <a:r>
              <a:rPr lang="zh-CN" altLang="en-US" dirty="0"/>
              <a:t>上面的每个查询，利用树形结构来表示。</a:t>
            </a:r>
            <a:r>
              <a:rPr lang="zh-CN" altLang="en-US" dirty="0">
                <a:solidFill>
                  <a:schemeClr val="accent2"/>
                </a:solidFill>
              </a:rPr>
              <a:t>对于每一个树形结构，用笛卡尔乘积的形式来表示查询中的“</a:t>
            </a:r>
            <a:r>
              <a:rPr lang="en-US" altLang="zh-CN" dirty="0">
                <a:solidFill>
                  <a:schemeClr val="accent2"/>
                </a:solidFill>
              </a:rPr>
              <a:t>and</a:t>
            </a:r>
            <a:r>
              <a:rPr lang="zh-CN" altLang="en-US" dirty="0">
                <a:solidFill>
                  <a:schemeClr val="accent2"/>
                </a:solidFill>
              </a:rPr>
              <a:t>”</a:t>
            </a:r>
            <a:r>
              <a:rPr lang="zh-CN" altLang="en-US" dirty="0"/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3EB569-FBAB-255C-D76E-FF172A8E5118}"/>
              </a:ext>
            </a:extLst>
          </p:cNvPr>
          <p:cNvSpPr txBox="1"/>
          <p:nvPr/>
        </p:nvSpPr>
        <p:spPr>
          <a:xfrm>
            <a:off x="7174598" y="1927248"/>
            <a:ext cx="4129142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对于两个维度</a:t>
            </a:r>
            <a:r>
              <a:rPr lang="en-US" altLang="zh-CN" dirty="0"/>
              <a:t>D1</a:t>
            </a:r>
            <a:r>
              <a:rPr lang="zh-CN" altLang="en-US" dirty="0"/>
              <a:t>和</a:t>
            </a:r>
            <a:r>
              <a:rPr lang="en-US" altLang="zh-CN" dirty="0"/>
              <a:t>D2</a:t>
            </a:r>
            <a:r>
              <a:rPr lang="zh-CN" altLang="en-US" dirty="0"/>
              <a:t>，这里的“乘法”就是要把联合查询的每一个子查询找出来。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这里一共</a:t>
            </a:r>
            <a:r>
              <a:rPr lang="en-US" altLang="zh-CN" dirty="0"/>
              <a:t>4*2=8</a:t>
            </a:r>
            <a:r>
              <a:rPr lang="zh-CN" altLang="en-US" dirty="0"/>
              <a:t>个子查询。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16A3BF-B733-685E-E2FF-60C65DA5FBCA}"/>
              </a:ext>
            </a:extLst>
          </p:cNvPr>
          <p:cNvSpPr txBox="1"/>
          <p:nvPr/>
        </p:nvSpPr>
        <p:spPr>
          <a:xfrm>
            <a:off x="669926" y="5557493"/>
            <a:ext cx="1085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参考文献：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Wang,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Tianhao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</a:t>
            </a:r>
            <a:r>
              <a:rPr lang="en-US" altLang="zh-CN" sz="1600" b="1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Answering Multi-Dimensional Analytical Queries under Local Differential Privacy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.” </a:t>
            </a:r>
            <a:r>
              <a:rPr lang="en-US" altLang="zh-CN" sz="1600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2019 International Conference on Management of Data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(2019): n.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3E901E-EA39-4727-81A2-8DD989C30E66}"/>
              </a:ext>
            </a:extLst>
          </p:cNvPr>
          <p:cNvSpPr txBox="1"/>
          <p:nvPr/>
        </p:nvSpPr>
        <p:spPr>
          <a:xfrm>
            <a:off x="669925" y="1207445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HIO</a:t>
            </a:r>
            <a:r>
              <a:rPr lang="zh-CN" altLang="en-US" b="1" dirty="0"/>
              <a:t>机制在多维条件下的应用：</a:t>
            </a:r>
          </a:p>
        </p:txBody>
      </p:sp>
    </p:spTree>
    <p:extLst>
      <p:ext uri="{BB962C8B-B14F-4D97-AF65-F5344CB8AC3E}">
        <p14:creationId xmlns:p14="http://schemas.microsoft.com/office/powerpoint/2010/main" val="258717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EEC82-4D1C-1681-5499-3BA65A20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2.5 SR-HIO</a:t>
            </a:r>
            <a:r>
              <a:rPr lang="zh-CN" altLang="en-US" sz="3600" dirty="0"/>
              <a:t>机制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37319C-6561-22F6-A65A-89678ECCEF43}"/>
              </a:ext>
            </a:extLst>
          </p:cNvPr>
          <p:cNvSpPr txBox="1"/>
          <p:nvPr/>
        </p:nvSpPr>
        <p:spPr>
          <a:xfrm>
            <a:off x="669925" y="1284195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基于随机舍入的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with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stochastic rounding. SR-HIO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5DBC21-7D3C-E571-4E96-7C06B251329E}"/>
              </a:ext>
            </a:extLst>
          </p:cNvPr>
          <p:cNvSpPr txBox="1"/>
          <p:nvPr/>
        </p:nvSpPr>
        <p:spPr>
          <a:xfrm>
            <a:off x="669925" y="1909022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随机舍入函数（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stochastic rounding function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对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每个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属性进行扰动。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713D83-79C5-445B-F170-885E0E086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22" y="2569574"/>
            <a:ext cx="4330923" cy="7112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08045E6-ED03-7678-47CA-00C6C1AF537F}"/>
                  </a:ext>
                </a:extLst>
              </p:cNvPr>
              <p:cNvSpPr txBox="1"/>
              <p:nvPr/>
            </p:nvSpPr>
            <p:spPr>
              <a:xfrm>
                <a:off x="669925" y="3578666"/>
                <a:ext cx="6152069" cy="380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通过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SR-HIO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，回答属性聚合查询时：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𝑆𝑅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𝐻𝐼𝑂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sup>
                    </m:sSubSup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𝐻𝐼𝑂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sup>
                    </m:sSubSup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08045E6-ED03-7678-47CA-00C6C1AF5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3578666"/>
                <a:ext cx="6152069" cy="380104"/>
              </a:xfrm>
              <a:prstGeom prst="rect">
                <a:avLst/>
              </a:prstGeom>
              <a:blipFill>
                <a:blip r:embed="rId3"/>
                <a:stretch>
                  <a:fillRect l="-892"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44593B7-E633-72A0-2227-8F61106A94F5}"/>
              </a:ext>
            </a:extLst>
          </p:cNvPr>
          <p:cNvSpPr txBox="1"/>
          <p:nvPr/>
        </p:nvSpPr>
        <p:spPr>
          <a:xfrm>
            <a:off x="669925" y="4085066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回答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敏感属性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聚合查询时，我们通过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线性组合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两个极值的频率来估计结果：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5E7880E-3FE4-01B1-7174-4ADB0436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83" y="4580694"/>
            <a:ext cx="5435879" cy="3810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DFE73F-0ABE-43C9-411C-3FBE25A73D17}"/>
              </a:ext>
            </a:extLst>
          </p:cNvPr>
          <p:cNvSpPr txBox="1"/>
          <p:nvPr/>
        </p:nvSpPr>
        <p:spPr>
          <a:xfrm>
            <a:off x="669925" y="5109153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对于这种敏感属性的聚合查询，我们利用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SR-HIO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机制有以下误差：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D6199A-0ECC-5DE0-6E20-78326C05A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421" y="5566526"/>
            <a:ext cx="5378726" cy="4508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DE95BAF-13D2-1447-E0B3-D36F26BE9B58}"/>
                  </a:ext>
                </a:extLst>
              </p:cNvPr>
              <p:cNvSpPr txBox="1"/>
              <p:nvPr/>
            </p:nvSpPr>
            <p:spPr>
              <a:xfrm>
                <a:off x="9295235" y="1338022"/>
                <a:ext cx="1672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1≤[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]≤125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DE95BAF-13D2-1447-E0B3-D36F26BE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235" y="1338022"/>
                <a:ext cx="167289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中括号 9">
            <a:extLst>
              <a:ext uri="{FF2B5EF4-FFF2-40B4-BE49-F238E27FC236}">
                <a16:creationId xmlns:a16="http://schemas.microsoft.com/office/drawing/2014/main" id="{37C2143F-7144-2EFC-3A5A-9B24CE8B4AF9}"/>
              </a:ext>
            </a:extLst>
          </p:cNvPr>
          <p:cNvSpPr/>
          <p:nvPr/>
        </p:nvSpPr>
        <p:spPr>
          <a:xfrm rot="16200000">
            <a:off x="10058077" y="1230584"/>
            <a:ext cx="206380" cy="220810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ED06FF-73D4-F955-053C-895417CEBC74}"/>
              </a:ext>
            </a:extLst>
          </p:cNvPr>
          <p:cNvSpPr txBox="1"/>
          <p:nvPr/>
        </p:nvSpPr>
        <p:spPr>
          <a:xfrm>
            <a:off x="10233282" y="186211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t[A]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CCE3D59-6122-DEAD-F27D-9954AE533069}"/>
              </a:ext>
            </a:extLst>
          </p:cNvPr>
          <p:cNvCxnSpPr>
            <a:stCxn id="13" idx="2"/>
          </p:cNvCxnSpPr>
          <p:nvPr/>
        </p:nvCxnSpPr>
        <p:spPr>
          <a:xfrm flipH="1">
            <a:off x="10498739" y="2231448"/>
            <a:ext cx="1" cy="206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7457EBE-AB54-D69B-C0F9-CBF5D6756F0E}"/>
                  </a:ext>
                </a:extLst>
              </p:cNvPr>
              <p:cNvSpPr txBox="1"/>
              <p:nvPr/>
            </p:nvSpPr>
            <p:spPr>
              <a:xfrm>
                <a:off x="8747393" y="1908282"/>
                <a:ext cx="547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7457EBE-AB54-D69B-C0F9-CBF5D6756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393" y="1908282"/>
                <a:ext cx="547842" cy="276999"/>
              </a:xfrm>
              <a:prstGeom prst="rect">
                <a:avLst/>
              </a:prstGeom>
              <a:blipFill>
                <a:blip r:embed="rId7"/>
                <a:stretch>
                  <a:fillRect l="-8889" r="-3333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C3E5477-142C-D937-3F26-C0FEB159795C}"/>
                  </a:ext>
                </a:extLst>
              </p:cNvPr>
              <p:cNvSpPr txBox="1"/>
              <p:nvPr/>
            </p:nvSpPr>
            <p:spPr>
              <a:xfrm>
                <a:off x="10968129" y="1887959"/>
                <a:ext cx="5863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C3E5477-142C-D937-3F26-C0FEB1597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129" y="1887959"/>
                <a:ext cx="586314" cy="276999"/>
              </a:xfrm>
              <a:prstGeom prst="rect">
                <a:avLst/>
              </a:prstGeom>
              <a:blipFill>
                <a:blip r:embed="rId8"/>
                <a:stretch>
                  <a:fillRect l="-7292" r="-1042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EE07102-91BD-26CF-F849-6E8465FED02B}"/>
                  </a:ext>
                </a:extLst>
              </p:cNvPr>
              <p:cNvSpPr txBox="1"/>
              <p:nvPr/>
            </p:nvSpPr>
            <p:spPr>
              <a:xfrm>
                <a:off x="8930994" y="2605099"/>
                <a:ext cx="1230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EE07102-91BD-26CF-F849-6E8465FE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94" y="2605099"/>
                <a:ext cx="1230273" cy="276999"/>
              </a:xfrm>
              <a:prstGeom prst="rect">
                <a:avLst/>
              </a:prstGeom>
              <a:blipFill>
                <a:blip r:embed="rId9"/>
                <a:stretch>
                  <a:fillRect l="-2970" r="-1485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1DC2F6F-A2E2-2A04-D713-39BC436808AC}"/>
                  </a:ext>
                </a:extLst>
              </p:cNvPr>
              <p:cNvSpPr txBox="1"/>
              <p:nvPr/>
            </p:nvSpPr>
            <p:spPr>
              <a:xfrm>
                <a:off x="10498739" y="2636964"/>
                <a:ext cx="1267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1DC2F6F-A2E2-2A04-D713-39BC4368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39" y="2636964"/>
                <a:ext cx="1267463" cy="276999"/>
              </a:xfrm>
              <a:prstGeom prst="rect">
                <a:avLst/>
              </a:prstGeom>
              <a:blipFill>
                <a:blip r:embed="rId10"/>
                <a:stretch>
                  <a:fillRect l="-3365" t="-2222" r="-6250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7264E4C-4566-66D2-CC1C-FB33700F9A2F}"/>
              </a:ext>
            </a:extLst>
          </p:cNvPr>
          <p:cNvSpPr txBox="1"/>
          <p:nvPr/>
        </p:nvSpPr>
        <p:spPr>
          <a:xfrm>
            <a:off x="8610599" y="3081234"/>
            <a:ext cx="310133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越靠近哪一端则舍入到那一端值的概率越大。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5179896-5148-AFA0-1ACD-26F965951466}"/>
                  </a:ext>
                </a:extLst>
              </p:cNvPr>
              <p:cNvSpPr txBox="1"/>
              <p:nvPr/>
            </p:nvSpPr>
            <p:spPr>
              <a:xfrm>
                <a:off x="8308438" y="5212340"/>
                <a:ext cx="3282093" cy="87928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误差增加了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/>
                  <a:t>因子。因为</a:t>
                </a:r>
                <a:r>
                  <a:rPr lang="en-US" altLang="zh-CN" dirty="0"/>
                  <a:t>SR</a:t>
                </a:r>
                <a:r>
                  <a:rPr lang="zh-CN" altLang="en-US" dirty="0"/>
                  <a:t>在舍入时引入了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个额外属性</a:t>
                </a: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5179896-5148-AFA0-1ACD-26F965951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438" y="5212340"/>
                <a:ext cx="3282093" cy="879280"/>
              </a:xfrm>
              <a:prstGeom prst="rect">
                <a:avLst/>
              </a:prstGeom>
              <a:blipFill>
                <a:blip r:embed="rId11"/>
                <a:stretch>
                  <a:fillRect l="-1481" r="-1296" b="-9589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38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2" grpId="0"/>
      <p:bldP spid="6" grpId="0"/>
      <p:bldP spid="10" grpId="0" animBg="1"/>
      <p:bldP spid="13" grpId="0"/>
      <p:bldP spid="18" grpId="0"/>
      <p:bldP spid="19" grpId="0"/>
      <p:bldP spid="20" grpId="0"/>
      <p:bldP spid="21" grpId="0"/>
      <p:bldP spid="23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D9634-EE2C-822A-B3D7-7F4566D5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2.6 PRP </a:t>
            </a:r>
            <a:r>
              <a:rPr lang="zh-CN" altLang="en-US" sz="3600" dirty="0"/>
              <a:t>框架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3BDAFDB-D7C7-A01B-DA02-64D1C0C1A434}"/>
                  </a:ext>
                </a:extLst>
              </p:cNvPr>
              <p:cNvSpPr txBox="1"/>
              <p:nvPr/>
            </p:nvSpPr>
            <p:spPr>
              <a:xfrm>
                <a:off x="669925" y="2527966"/>
                <a:ext cx="10850563" cy="2549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关键思想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：利用这样一个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事实</a:t>
                </a: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Microsoft YaHei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在聚合函数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F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中只会有一个属性。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框架模型：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首先使用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随机划分函数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将元组随机划分为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d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个组，每个组对应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d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个属性；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然后分别对每个元组的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属性应用舍入函数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𝑆𝑅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sup>
                    </m:sSub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；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最后，对于每个元组，我们扰动其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d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属性值以及单个舍入值。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现在要聚合属性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A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，我们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只使用为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A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分区的元组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，聚合它们的估计贡献，并将结果按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d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缩放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为最终结果。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3BDAFDB-D7C7-A01B-DA02-64D1C0C1A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2527966"/>
                <a:ext cx="10850563" cy="2549159"/>
              </a:xfrm>
              <a:prstGeom prst="rect">
                <a:avLst/>
              </a:prstGeom>
              <a:blipFill>
                <a:blip r:embed="rId2"/>
                <a:stretch>
                  <a:fillRect l="-506" b="-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25A0EC9-B105-6063-1A8C-606D40E1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930" y="2189394"/>
            <a:ext cx="3276768" cy="2857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9640DA-5E1E-092F-91A8-0530A49D50CA}"/>
              </a:ext>
            </a:extLst>
          </p:cNvPr>
          <p:cNvSpPr txBox="1"/>
          <p:nvPr/>
        </p:nvSpPr>
        <p:spPr>
          <a:xfrm>
            <a:off x="669925" y="1668364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分区舍入扰动框架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Partition-Rounding-Perturb framework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PRP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CB4C54-59CD-C38A-93EA-58F0387F5807}"/>
              </a:ext>
            </a:extLst>
          </p:cNvPr>
          <p:cNvSpPr txBox="1"/>
          <p:nvPr/>
        </p:nvSpPr>
        <p:spPr>
          <a:xfrm>
            <a:off x="669925" y="5433694"/>
            <a:ext cx="8007320" cy="36933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对于舍入值，有两种方法对其进行扰动，具有不同的误差范围：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EHIO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35D5D1-E9E9-1BA9-9666-70FFE364F263}"/>
                  </a:ext>
                </a:extLst>
              </p:cNvPr>
              <p:cNvSpPr txBox="1"/>
              <p:nvPr/>
            </p:nvSpPr>
            <p:spPr>
              <a:xfrm>
                <a:off x="669925" y="1239640"/>
                <a:ext cx="77192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为了提升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SR-HIO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的效用性，消除误差界限中的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/>
                            <a:cs typeface="+mn-cs"/>
                          </a:rPr>
                          <m:t>2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/>
                            <a:cs typeface="+mn-cs"/>
                          </a:rPr>
                          <m:t>𝑑</m:t>
                        </m:r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/>
                      </a:rPr>
                      <m:t>因子</m:t>
                    </m:r>
                  </m:oMath>
                </a14:m>
                <a:r>
                  <a:rPr lang="zh-CN" altLang="en-US" dirty="0"/>
                  <a:t>，提出了</a:t>
                </a:r>
                <a:r>
                  <a:rPr lang="en-US" altLang="zh-CN" b="1" dirty="0"/>
                  <a:t>PRP</a:t>
                </a:r>
                <a:r>
                  <a:rPr lang="zh-CN" altLang="en-US" b="1" dirty="0"/>
                  <a:t>框架</a:t>
                </a:r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35D5D1-E9E9-1BA9-9666-70FFE364F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1239640"/>
                <a:ext cx="7719229" cy="374270"/>
              </a:xfrm>
              <a:prstGeom prst="rect">
                <a:avLst/>
              </a:prstGeom>
              <a:blipFill>
                <a:blip r:embed="rId4"/>
                <a:stretch>
                  <a:fillRect l="-711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2EDC1F5-A119-54BE-35B4-E9526FB428BB}"/>
                  </a:ext>
                </a:extLst>
              </p:cNvPr>
              <p:cNvSpPr txBox="1"/>
              <p:nvPr/>
            </p:nvSpPr>
            <p:spPr>
              <a:xfrm>
                <a:off x="8174619" y="3352073"/>
                <a:ext cx="3286477" cy="3912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2EDC1F5-A119-54BE-35B4-E9526FB42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619" y="3352073"/>
                <a:ext cx="3286477" cy="391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646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8C767-746F-DEB0-00B4-2FB6CC69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2.7 AHIO </a:t>
            </a:r>
            <a:r>
              <a:rPr lang="zh-CN" altLang="en-US" sz="3600" dirty="0"/>
              <a:t>机制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F32207-F26E-8330-4722-6A1BFFDF1800}"/>
              </a:ext>
            </a:extLst>
          </p:cNvPr>
          <p:cNvSpPr txBox="1"/>
          <p:nvPr/>
        </p:nvSpPr>
        <p:spPr>
          <a:xfrm>
            <a:off x="669925" y="1223682"/>
            <a:ext cx="5368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扩大再扰动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Augment-then-perturb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AHIO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58DBF0-77E9-8C3A-6A0C-AEE828819553}"/>
                  </a:ext>
                </a:extLst>
              </p:cNvPr>
              <p:cNvSpPr txBox="1"/>
              <p:nvPr/>
            </p:nvSpPr>
            <p:spPr>
              <a:xfrm>
                <a:off x="669924" y="1617923"/>
                <a:ext cx="10850563" cy="87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AHIO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通过使用对属性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A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的额外舍入值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来扩大元组，并利用扰动函数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ℛ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AHIO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通过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HIO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机制来扰动元组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t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及其额外属性值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58DBF0-77E9-8C3A-6A0C-AEE828819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1617923"/>
                <a:ext cx="10850563" cy="873957"/>
              </a:xfrm>
              <a:prstGeom prst="rect">
                <a:avLst/>
              </a:prstGeom>
              <a:blipFill>
                <a:blip r:embed="rId2"/>
                <a:stretch>
                  <a:fillRect l="-506"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A43ED21-7059-BB4F-FECA-EBE824A6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009" y="2199765"/>
            <a:ext cx="4026107" cy="292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4C910F2-83E2-8B83-49F7-43D5DF0DB3FA}"/>
                  </a:ext>
                </a:extLst>
              </p:cNvPr>
              <p:cNvSpPr txBox="1"/>
              <p:nvPr/>
            </p:nvSpPr>
            <p:spPr>
              <a:xfrm>
                <a:off x="669924" y="2491880"/>
                <a:ext cx="10850563" cy="87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在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聚合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时，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AHIO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通过将约束谓词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与舍入值的连接相等条件进行补充，来估计满足约束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且具有一定舍入值的元组的频率。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4C910F2-83E2-8B83-49F7-43D5DF0DB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2491880"/>
                <a:ext cx="10850563" cy="873957"/>
              </a:xfrm>
              <a:prstGeom prst="rect">
                <a:avLst/>
              </a:prstGeom>
              <a:blipFill>
                <a:blip r:embed="rId4"/>
                <a:stretch>
                  <a:fillRect l="-506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BE68D12-CE57-BBDF-1105-E78FF1003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09" y="4354871"/>
            <a:ext cx="5732407" cy="18561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49089C-7600-8424-33D4-8EE1CD3A6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413" y="5636645"/>
            <a:ext cx="5334274" cy="5016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A47AA8-1666-F395-8277-48D5EBB3D646}"/>
              </a:ext>
            </a:extLst>
          </p:cNvPr>
          <p:cNvSpPr txBox="1"/>
          <p:nvPr/>
        </p:nvSpPr>
        <p:spPr>
          <a:xfrm>
            <a:off x="6651413" y="4614841"/>
            <a:ext cx="4794567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LDP</a:t>
            </a:r>
            <a:r>
              <a:rPr lang="zh-CN" altLang="en-US" dirty="0"/>
              <a:t>下使用</a:t>
            </a:r>
            <a:r>
              <a:rPr lang="en-US" altLang="zh-CN" dirty="0"/>
              <a:t>AHIO</a:t>
            </a:r>
            <a:r>
              <a:rPr lang="zh-CN" altLang="en-US" dirty="0"/>
              <a:t>机制回答敏感属性聚合查询有以下误差界限：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9CD850-F742-88E6-E15F-AB3059A37C92}"/>
                  </a:ext>
                </a:extLst>
              </p:cNvPr>
              <p:cNvSpPr txBox="1"/>
              <p:nvPr/>
            </p:nvSpPr>
            <p:spPr>
              <a:xfrm>
                <a:off x="2794526" y="3215811"/>
                <a:ext cx="716773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𝐴𝐻𝐼𝑂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0,      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如果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不在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对于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属性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分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组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中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𝐻𝐼𝑂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∧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𝐻𝐼𝑂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∧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否则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9CD850-F742-88E6-E15F-AB3059A3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526" y="3215811"/>
                <a:ext cx="7167731" cy="8842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0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24F67-6B61-103F-02F3-4256AC87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2.8 EHIO </a:t>
            </a:r>
            <a:r>
              <a:rPr lang="zh-CN" altLang="en-US" sz="3600" dirty="0"/>
              <a:t>机制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17BDBF-1720-9B4C-AB89-1DDC88875F5D}"/>
              </a:ext>
            </a:extLst>
          </p:cNvPr>
          <p:cNvSpPr txBox="1"/>
          <p:nvPr/>
        </p:nvSpPr>
        <p:spPr>
          <a:xfrm>
            <a:off x="669925" y="1351429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嵌入再扰动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Embed-then-perturb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EHIO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1E5B78-EAE8-3D40-0D8E-FE29A22A0307}"/>
              </a:ext>
            </a:extLst>
          </p:cNvPr>
          <p:cNvSpPr txBox="1"/>
          <p:nvPr/>
        </p:nvSpPr>
        <p:spPr>
          <a:xfrm>
            <a:off x="669924" y="1858824"/>
            <a:ext cx="108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EHIO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通过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加倍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其域将舍入值嵌入到分区属性中，它通过如下方式加倍属性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的域：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35A4D1-AC1A-6945-2D59-43B80B8CE7DA}"/>
                  </a:ext>
                </a:extLst>
              </p:cNvPr>
              <p:cNvSpPr txBox="1"/>
              <p:nvPr/>
            </p:nvSpPr>
            <p:spPr>
              <a:xfrm>
                <a:off x="3137248" y="2366219"/>
                <a:ext cx="59159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∨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35A4D1-AC1A-6945-2D59-43B80B8CE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248" y="2366219"/>
                <a:ext cx="5915914" cy="276999"/>
              </a:xfrm>
              <a:prstGeom prst="rect">
                <a:avLst/>
              </a:prstGeom>
              <a:blipFill>
                <a:blip r:embed="rId2"/>
                <a:stretch>
                  <a:fillRect l="-412" r="-92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0D36D6-F428-79CA-B7D2-1029EEF3C861}"/>
                  </a:ext>
                </a:extLst>
              </p:cNvPr>
              <p:cNvSpPr txBox="1"/>
              <p:nvPr/>
            </p:nvSpPr>
            <p:spPr>
              <a:xfrm>
                <a:off x="669924" y="2869885"/>
                <a:ext cx="10850563" cy="1289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如果舍入值是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ℛ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𝐸𝐻𝐼𝑂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将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映射为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]−1∈</m:t>
                    </m:r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；否则属性值不改变，属于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范围内。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映射后得到的元组由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ℛ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𝐻𝐼𝑂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进行扰动。为了对属性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A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进行聚合，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𝐸𝐻𝐼𝑂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需要对约束谓词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添补范围条件，即对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补充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、对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补充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来估计两个舍入值的频率。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0D36D6-F428-79CA-B7D2-1029EEF3C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2869885"/>
                <a:ext cx="10850563" cy="1289456"/>
              </a:xfrm>
              <a:prstGeom prst="rect">
                <a:avLst/>
              </a:prstGeom>
              <a:blipFill>
                <a:blip r:embed="rId3"/>
                <a:stretch>
                  <a:fillRect l="-506" r="-112" b="-7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E7D2447-0903-ED32-0F57-1CE97AC59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56" y="4689898"/>
            <a:ext cx="5982007" cy="476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90BB9E-592E-69D4-C696-FEF65B0F6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31" y="5282268"/>
            <a:ext cx="5334274" cy="5016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712FB26-3B45-3CAC-1B4A-79207A0B081D}"/>
              </a:ext>
            </a:extLst>
          </p:cNvPr>
          <p:cNvSpPr txBox="1"/>
          <p:nvPr/>
        </p:nvSpPr>
        <p:spPr>
          <a:xfrm>
            <a:off x="7175218" y="4219620"/>
            <a:ext cx="4259075" cy="17049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EHIO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的误差界限区别在于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其大小在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0.5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m=2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时）到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趋于无穷时）之间。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所以前者适用于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较小时、后者适用于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较大的情况。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FC0D62-0F68-2756-3E6B-8940A0902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056" y="4302528"/>
            <a:ext cx="711237" cy="3873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D25470-35E4-1FE6-2940-DE6C7202E772}"/>
              </a:ext>
            </a:extLst>
          </p:cNvPr>
          <p:cNvSpPr txBox="1"/>
          <p:nvPr/>
        </p:nvSpPr>
        <p:spPr>
          <a:xfrm>
            <a:off x="715643" y="587341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m:</a:t>
            </a:r>
            <a:r>
              <a:rPr lang="zh-CN" altLang="en-US" dirty="0"/>
              <a:t>属性域的大小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C67FE1-9346-12C8-B75D-16D01E475025}"/>
              </a:ext>
            </a:extLst>
          </p:cNvPr>
          <p:cNvSpPr txBox="1"/>
          <p:nvPr/>
        </p:nvSpPr>
        <p:spPr>
          <a:xfrm>
            <a:off x="669924" y="443616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5A37C4-8D7D-3AD5-1D46-5F7AEAA9C174}"/>
              </a:ext>
            </a:extLst>
          </p:cNvPr>
          <p:cNvSpPr txBox="1"/>
          <p:nvPr/>
        </p:nvSpPr>
        <p:spPr>
          <a:xfrm>
            <a:off x="641596" y="4226253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EHIO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将属性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的域大小从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增加到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2m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，所以其误差界限为：</a:t>
            </a:r>
          </a:p>
        </p:txBody>
      </p:sp>
    </p:spTree>
    <p:extLst>
      <p:ext uri="{BB962C8B-B14F-4D97-AF65-F5344CB8AC3E}">
        <p14:creationId xmlns:p14="http://schemas.microsoft.com/office/powerpoint/2010/main" val="300987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  <p:bldP spid="8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A9126-DCCA-22A0-1EDF-F59FAC97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2.9 SC-JOIN</a:t>
            </a:r>
            <a:r>
              <a:rPr lang="zh-CN" altLang="en-US" sz="3600" dirty="0"/>
              <a:t>机制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F4A553-E0F4-F35F-CA86-D1D881A85486}"/>
              </a:ext>
            </a:extLst>
          </p:cNvPr>
          <p:cNvSpPr txBox="1"/>
          <p:nvPr/>
        </p:nvSpPr>
        <p:spPr>
          <a:xfrm>
            <a:off x="669925" y="12438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针对在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多服务器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下收集的数据：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273891-C5AF-289E-4B1A-2DD82F7E61F9}"/>
              </a:ext>
            </a:extLst>
          </p:cNvPr>
          <p:cNvSpPr txBox="1"/>
          <p:nvPr/>
        </p:nvSpPr>
        <p:spPr>
          <a:xfrm>
            <a:off x="669925" y="1748117"/>
            <a:ext cx="744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1-to-1 JOIN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：多服务器中的每个服务器在每个用户处仅收集一个元组。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6E05BD-8235-1FC9-2F31-A927D441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257" y="2205596"/>
            <a:ext cx="4851649" cy="254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753E69-E411-6D8F-D1E8-C5F8091592F6}"/>
                  </a:ext>
                </a:extLst>
              </p:cNvPr>
              <p:cNvSpPr txBox="1"/>
              <p:nvPr/>
            </p:nvSpPr>
            <p:spPr>
              <a:xfrm>
                <a:off x="669924" y="2713816"/>
                <a:ext cx="10850563" cy="2293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拆分与联接机制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Split and Conjunction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）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: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消除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HIO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机制中误差对属性总数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d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的指数依赖性。是的误差界限只依赖于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/>
                            <a:cs typeface="+mn-cs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（查询中的隐私属性数量）。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SC-JOIN Mechanism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：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使用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机制独立扰动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个服务中的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2209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所有属性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，每个属性都具有隐私参数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</m:num>
                      <m:den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den>
                    </m:f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，并使用报告得到的扰动属性值来估计约束条件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的频率。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753E69-E411-6D8F-D1E8-C5F809159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2713816"/>
                <a:ext cx="10850563" cy="2293000"/>
              </a:xfrm>
              <a:prstGeom prst="rect">
                <a:avLst/>
              </a:prstGeom>
              <a:blipFill>
                <a:blip r:embed="rId4"/>
                <a:stretch>
                  <a:fillRect l="-506" r="-169" b="-3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B732D47-2263-F397-F683-D80EAE204C36}"/>
              </a:ext>
            </a:extLst>
          </p:cNvPr>
          <p:cNvSpPr txBox="1"/>
          <p:nvPr/>
        </p:nvSpPr>
        <p:spPr>
          <a:xfrm>
            <a:off x="669926" y="5625621"/>
            <a:ext cx="1085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参考文献：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Wang,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Tianhao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</a:t>
            </a:r>
            <a:r>
              <a:rPr lang="en-US" altLang="zh-CN" sz="1600" b="1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Answering Multi-Dimensional Analytical Queries under Local Differential Privacy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.” </a:t>
            </a:r>
            <a:r>
              <a:rPr lang="en-US" altLang="zh-CN" sz="1600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2019 International Conference on Management of Data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(2019): n.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547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1C3D0-A9AA-07FE-AA49-A8B4B788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2.9 SC-JOIN</a:t>
            </a:r>
            <a:r>
              <a:rPr lang="zh-CN" altLang="en-US" sz="3600" dirty="0"/>
              <a:t>机制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E69E7B-7715-EFD4-DECB-274FAB608EA6}"/>
                  </a:ext>
                </a:extLst>
              </p:cNvPr>
              <p:cNvSpPr txBox="1"/>
              <p:nvPr/>
            </p:nvSpPr>
            <p:spPr>
              <a:xfrm>
                <a:off x="669925" y="1136432"/>
                <a:ext cx="10850562" cy="2568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SC-JOIN 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中的状态反转技术：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状态反转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State inversion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）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为了估计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的频率，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SC-JOIN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首先将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分解为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𝐾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个原子谓词，每个原子谓词对应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中的一个属性。对于联接值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y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，如果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y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满足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Ci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        递增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1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，其中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x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的第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i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位是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1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。否则增加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0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。类似地，我们可以将向量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fc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表示为原始元组上的频率向量，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fC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[11…1]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，即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中所有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Ci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1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，是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的真实频率聚合。这两个向量通过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82209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状态转移矩阵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M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连接，它定义了从状态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fc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到频率分布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fc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’的随机转变。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E69E7B-7715-EFD4-DECB-274FAB60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1136432"/>
                <a:ext cx="10850562" cy="2568075"/>
              </a:xfrm>
              <a:prstGeom prst="rect">
                <a:avLst/>
              </a:prstGeom>
              <a:blipFill>
                <a:blip r:embed="rId2"/>
                <a:stretch>
                  <a:fillRect l="-506" b="-2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AE0BDA3-56F1-98D5-B7AF-52C9F978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33" y="2264887"/>
            <a:ext cx="476274" cy="3111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24EA65-2A19-33D2-3265-FCEA5542D1E8}"/>
              </a:ext>
            </a:extLst>
          </p:cNvPr>
          <p:cNvSpPr txBox="1"/>
          <p:nvPr/>
        </p:nvSpPr>
        <p:spPr>
          <a:xfrm>
            <a:off x="669926" y="5625621"/>
            <a:ext cx="1085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参考文献：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Wang,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Tianhao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</a:t>
            </a:r>
            <a:r>
              <a:rPr lang="en-US" altLang="zh-CN" sz="1600" b="1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Answering Multi-Dimensional Analytical Queries under Local Differential Privacy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.” </a:t>
            </a:r>
            <a:r>
              <a:rPr lang="en-US" altLang="zh-CN" sz="1600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2019 International Conference on Management of Data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(2019): n.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972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0000"/>
                  </a:solidFill>
                  <a:latin typeface="+mn-ea"/>
                  <a:cs typeface="+mn-ea"/>
                  <a:sym typeface="+mn-lt"/>
                </a:rPr>
                <a:t>研究背景</a:t>
              </a:r>
              <a:endParaRPr lang="zh-CN" altLang="en-MY" sz="2800" dirty="0">
                <a:solidFill>
                  <a:srgbClr val="FF0000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66881"/>
            <a:chOff x="4267200" y="1600200"/>
            <a:chExt cx="8099310" cy="770291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71319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/>
                <a:t>内容详述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8EBFD93-C1C4-4528-BA2A-F68DAE82A026}"/>
              </a:ext>
            </a:extLst>
          </p:cNvPr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+mn-ea"/>
                  <a:cs typeface="+mn-ea"/>
                  <a:sym typeface="+mn-lt"/>
                </a:rPr>
                <a:t>总结展望</a:t>
              </a:r>
              <a:endParaRPr lang="zh-CN" altLang="en-MY" sz="2800" dirty="0"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03127D6-EE7A-4412-8719-084294C1BF26}"/>
                </a:ext>
              </a:extLst>
            </p:cNvPr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>
                <a:extLst>
                  <a:ext uri="{FF2B5EF4-FFF2-40B4-BE49-F238E27FC236}">
                    <a16:creationId xmlns:a16="http://schemas.microsoft.com/office/drawing/2014/main" id="{80F611C7-936D-488C-A189-3B354D2BA3E9}"/>
                  </a:ext>
                </a:extLst>
              </p:cNvPr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1" name="Right Triangle 7">
                <a:extLst>
                  <a:ext uri="{FF2B5EF4-FFF2-40B4-BE49-F238E27FC236}">
                    <a16:creationId xmlns:a16="http://schemas.microsoft.com/office/drawing/2014/main" id="{E4CD9068-37DB-49ED-A0A2-556B7161FDE4}"/>
                  </a:ext>
                </a:extLst>
              </p:cNvPr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7578A685-C9C4-5025-5AE1-0B87181A7F7C}"/>
              </a:ext>
            </a:extLst>
          </p:cNvPr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2A7A1FDD-17F8-7468-F6CB-72660A584770}"/>
                </a:ext>
              </a:extLst>
            </p:cNvPr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/>
                <a:t>实验评估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20" name="Group 5">
              <a:extLst>
                <a:ext uri="{FF2B5EF4-FFF2-40B4-BE49-F238E27FC236}">
                  <a16:creationId xmlns:a16="http://schemas.microsoft.com/office/drawing/2014/main" id="{BED4D35F-5FC0-4312-2610-89A780C142FF}"/>
                </a:ext>
              </a:extLst>
            </p:cNvPr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>
                <a:extLst>
                  <a:ext uri="{FF2B5EF4-FFF2-40B4-BE49-F238E27FC236}">
                    <a16:creationId xmlns:a16="http://schemas.microsoft.com/office/drawing/2014/main" id="{3CBA34BE-075A-912C-B4E7-A968F483FCB7}"/>
                  </a:ext>
                </a:extLst>
              </p:cNvPr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22" name="Right Triangle 7">
                <a:extLst>
                  <a:ext uri="{FF2B5EF4-FFF2-40B4-BE49-F238E27FC236}">
                    <a16:creationId xmlns:a16="http://schemas.microsoft.com/office/drawing/2014/main" id="{A86464C2-2AD5-D74A-B3C8-872E69E1951F}"/>
                  </a:ext>
                </a:extLst>
              </p:cNvPr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79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CC790-A2D9-DC76-F6CF-41D45BCF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2.10 HIO-JOIN</a:t>
            </a:r>
            <a:r>
              <a:rPr lang="zh-CN" altLang="en-US" sz="3600" dirty="0"/>
              <a:t>机制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C097D12-073B-9E32-ECE2-AE467BAEFA82}"/>
                  </a:ext>
                </a:extLst>
              </p:cNvPr>
              <p:cNvSpPr txBox="1"/>
              <p:nvPr/>
            </p:nvSpPr>
            <p:spPr>
              <a:xfrm>
                <a:off x="669925" y="1304365"/>
                <a:ext cx="377686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HIO-JOIN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：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𝑹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𝑯𝑰𝑶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𝑱𝑶𝑰𝑵</m:t>
                        </m:r>
                      </m:sub>
                    </m:sSub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𝑯𝑰𝑶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𝑱𝑶𝑰𝑵</m:t>
                        </m:r>
                      </m:sub>
                    </m:sSub>
                    <m:r>
                      <a:rPr kumimoji="0" lang="en-US" altLang="zh-C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C097D12-073B-9E32-ECE2-AE467BAE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1304365"/>
                <a:ext cx="3776868" cy="395621"/>
              </a:xfrm>
              <a:prstGeom prst="rect">
                <a:avLst/>
              </a:prstGeom>
              <a:blipFill>
                <a:blip r:embed="rId2"/>
                <a:stretch>
                  <a:fillRect l="-1454" t="-9231" r="-323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0856A48-7C67-CB81-6779-6F9C31A1F90A}"/>
              </a:ext>
            </a:extLst>
          </p:cNvPr>
          <p:cNvSpPr txBox="1"/>
          <p:nvPr/>
        </p:nvSpPr>
        <p:spPr>
          <a:xfrm>
            <a:off x="669925" y="1711284"/>
            <a:ext cx="1085056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在支持联合分析时，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SC-JOIN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独立扰动所有属性。这使得单表分析更加嘈杂，因为每个服务都使用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，而不是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。为了提高单服务分析的实用性，同时支持联合分析，我们将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SC-JOIN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中的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2209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状态反转技术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用于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报告，并将这种机制称为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HIO-JOIN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0819D47-C668-4895-0BDC-18F75813B014}"/>
                  </a:ext>
                </a:extLst>
              </p:cNvPr>
              <p:cNvSpPr txBox="1"/>
              <p:nvPr/>
            </p:nvSpPr>
            <p:spPr>
              <a:xfrm>
                <a:off x="669925" y="3672113"/>
                <a:ext cx="10850562" cy="388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𝐻𝐼𝑂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𝐽𝑂𝐼𝑁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𝐻𝐼𝑂</m:t>
                        </m:r>
                      </m:sub>
                    </m:sSub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对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一个服务的每个元组进行扰动，并且为每个元组平均分配隐私预算。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0819D47-C668-4895-0BDC-18F75813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3672113"/>
                <a:ext cx="10850562" cy="388761"/>
              </a:xfrm>
              <a:prstGeom prst="rect">
                <a:avLst/>
              </a:prstGeom>
              <a:blipFill>
                <a:blip r:embed="rId3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207B15A-CC7D-2A70-6C4D-0EEE4B7A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04" y="4277282"/>
            <a:ext cx="5131064" cy="406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3D9262-4A6D-F772-C4B1-31A8096DC2D7}"/>
                  </a:ext>
                </a:extLst>
              </p:cNvPr>
              <p:cNvSpPr txBox="1"/>
              <p:nvPr/>
            </p:nvSpPr>
            <p:spPr>
              <a:xfrm>
                <a:off x="669925" y="3280786"/>
                <a:ext cx="4856266" cy="298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𝑹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𝑯𝑰𝑶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𝑱𝑶𝑰𝑵</m:t>
                        </m:r>
                      </m:sub>
                    </m:sSub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：在分割隐私预算下的独立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HIO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扰动。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3D9262-4A6D-F772-C4B1-31A8096D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3280786"/>
                <a:ext cx="4856266" cy="298223"/>
              </a:xfrm>
              <a:prstGeom prst="rect">
                <a:avLst/>
              </a:prstGeom>
              <a:blipFill>
                <a:blip r:embed="rId5"/>
                <a:stretch>
                  <a:fillRect l="-1757" t="-26531" r="-2886" b="-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4A1047E-47AF-023B-9E1F-FB1A8C3F4E90}"/>
                  </a:ext>
                </a:extLst>
              </p:cNvPr>
              <p:cNvSpPr txBox="1"/>
              <p:nvPr/>
            </p:nvSpPr>
            <p:spPr>
              <a:xfrm>
                <a:off x="669925" y="4870327"/>
                <a:ext cx="4247894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𝑯𝑰𝑶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𝑱𝑶𝑰𝑵</m:t>
                        </m:r>
                      </m:sub>
                    </m:sSub>
                    <m:r>
                      <a:rPr kumimoji="0" lang="zh-CN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：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使用采样的跨服务状态反演。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4A1047E-47AF-023B-9E1F-FB1A8C3F4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4870327"/>
                <a:ext cx="4247894" cy="303288"/>
              </a:xfrm>
              <a:prstGeom prst="rect">
                <a:avLst/>
              </a:prstGeom>
              <a:blipFill>
                <a:blip r:embed="rId6"/>
                <a:stretch>
                  <a:fillRect l="-2009" t="-26000" r="-2726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72A3E39A-80B3-908F-1122-50DBF1DA0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064" y="5355809"/>
            <a:ext cx="6032810" cy="5905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2D5617-9513-28B6-83A8-0BBF86FF9F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6462" y="2903227"/>
            <a:ext cx="4438878" cy="5524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CC8DF1-B91C-2750-DF76-29493537E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0874" y="4393220"/>
            <a:ext cx="4645096" cy="15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83246-1887-A3F1-ED74-9DC7D7D7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2.11 </a:t>
            </a:r>
            <a:r>
              <a:rPr lang="zh-CN" altLang="en-US" sz="3600" dirty="0"/>
              <a:t>基于频率的攻击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766456-5624-E31F-7051-2380EC721FD8}"/>
              </a:ext>
            </a:extLst>
          </p:cNvPr>
          <p:cNvSpPr txBox="1"/>
          <p:nvPr/>
        </p:nvSpPr>
        <p:spPr>
          <a:xfrm>
            <a:off x="669925" y="1316180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处理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1-to-many JOIN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: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B43F8F-527F-DFF6-DF86-833A96412925}"/>
              </a:ext>
            </a:extLst>
          </p:cNvPr>
          <p:cNvSpPr txBox="1"/>
          <p:nvPr/>
        </p:nvSpPr>
        <p:spPr>
          <a:xfrm>
            <a:off x="669925" y="1720195"/>
            <a:ext cx="1078762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基于频率的攻击（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Frequency-based Attack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一对多关系的简单扩展是将用户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的隐私预算参数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ε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拆分到收集的所有元组中。基于顺序组合性，用户的总体隐私保证是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ε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-LDP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。但是这种方法并不能保证隐私，因为其支持简单而有效的基于频率的攻击。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692154-5098-0318-1210-30E88D42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6" y="3429000"/>
            <a:ext cx="6363027" cy="23432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A4826C-C76D-4AA9-0F4C-D64A6F7BF115}"/>
              </a:ext>
            </a:extLst>
          </p:cNvPr>
          <p:cNvSpPr txBox="1"/>
          <p:nvPr/>
        </p:nvSpPr>
        <p:spPr>
          <a:xfrm>
            <a:off x="7281583" y="3540409"/>
            <a:ext cx="4238905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实际上，报告中元组的存在与否已经暴露了用户是否使用了服务的信息，这对用户来说是敏感的，特别服务是针对目标用户群体时。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（也可以证明上述方法并不能为单个用户提供差分隐私）</a:t>
            </a:r>
          </a:p>
        </p:txBody>
      </p:sp>
    </p:spTree>
    <p:extLst>
      <p:ext uri="{BB962C8B-B14F-4D97-AF65-F5344CB8AC3E}">
        <p14:creationId xmlns:p14="http://schemas.microsoft.com/office/powerpoint/2010/main" val="940369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C352F-7DEB-A020-3D1C-3A8423D0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2.12 User-level LDP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83B93E-E99E-4509-33F0-1A8CEF4A3D44}"/>
              </a:ext>
            </a:extLst>
          </p:cNvPr>
          <p:cNvSpPr txBox="1"/>
          <p:nvPr/>
        </p:nvSpPr>
        <p:spPr>
          <a:xfrm>
            <a:off x="669924" y="1169893"/>
            <a:ext cx="10850563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Microsoft YaHei"/>
                <a:cs typeface="+mn-cs"/>
              </a:rPr>
              <a:t>上述方法的问题在于，它为用户的每个输入元组输出一个扰动值，并且在用户具有不同元组数时破坏了隐私保证。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SC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Microsoft YaHei"/>
                <a:cs typeface="+mn-cs"/>
              </a:rPr>
              <a:t>解决方法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Microsoft YaHei"/>
                <a:cs typeface="+mn-cs"/>
              </a:rPr>
              <a:t>：当服务中用户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Microsoft YaHei"/>
                <a:cs typeface="+mn-cs"/>
              </a:rPr>
              <a:t>id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Microsoft YaHei"/>
                <a:cs typeface="+mn-cs"/>
              </a:rPr>
              <a:t>作为外键时，我们隐藏其元组的真实数量，来弥补这种安全漏洞，并在一对多的关系下实现用户级别的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Microsoft YaHei"/>
                <a:cs typeface="+mn-cs"/>
              </a:rPr>
              <a:t>LDP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Microsoft YaHei"/>
                <a:cs typeface="+mn-cs"/>
              </a:rPr>
              <a:t>uLDP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/>
                <a:ea typeface="Microsoft YaHei"/>
                <a:cs typeface="+mn-cs"/>
              </a:rPr>
              <a:t>）。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63BCBBC-7550-06E8-BE5E-4BA8A07E5B2C}"/>
                  </a:ext>
                </a:extLst>
              </p:cNvPr>
              <p:cNvSpPr txBox="1"/>
              <p:nvPr/>
            </p:nvSpPr>
            <p:spPr>
              <a:xfrm>
                <a:off x="669923" y="2874847"/>
                <a:ext cx="10850564" cy="2883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在这里，我们在更一般的设置中正式定义了隐私保证，其中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用户可以在使用服务时生成任意数量的元组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User-level LDP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定义：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一个跨多服务联合域上的随机化算法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R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是一个用户级别的</a:t>
                </a:r>
                <a:r>
                  <a:rPr kumimoji="0" lang="el-GR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ε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-LDP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，当前仅当联合域上任意两个用户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u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和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u’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，和他们被收集的元组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=&lt;</m:t>
                    </m:r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sup>
                    </m:sSubSup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</m:t>
                    </m:r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sup>
                    </m:sSubSup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p>
                        <m:sSup>
                          <m:sSupPr>
                            <m:ctrlP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=&lt;</m:t>
                    </m:r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</m:t>
                    </m:r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</m:t>
                        </m:r>
                      </m:sub>
                      <m:sup>
                        <m:sSup>
                          <m:sSupPr>
                            <m:ctrlP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，存在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𝐾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:</m:t>
                    </m:r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𝑢</m:t>
                        </m:r>
                      </m:sup>
                    </m:sSubSup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</m:t>
                    </m:r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，我们有：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∀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ℛ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𝒟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1,…,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𝑢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kumimoji="0" lang="en-US" altLang="zh-CN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CN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其中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ℛ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𝒟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1,…,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跨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个服务的输出域。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63BCBBC-7550-06E8-BE5E-4BA8A07E5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3" y="2874847"/>
                <a:ext cx="10850564" cy="2883931"/>
              </a:xfrm>
              <a:prstGeom prst="rect">
                <a:avLst/>
              </a:prstGeom>
              <a:blipFill>
                <a:blip r:embed="rId2"/>
                <a:stretch>
                  <a:fillRect l="-506" b="-1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84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01682E3-CF1A-5749-CDA6-366BA92155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600" dirty="0"/>
                  <a:t>2.13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zh-CN" sz="3600" dirty="0"/>
                  <a:t>-</a:t>
                </a:r>
                <a:r>
                  <a:rPr lang="zh-CN" altLang="en-US" sz="3600" dirty="0"/>
                  <a:t>截断机制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01682E3-CF1A-5749-CDA6-366BA9215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742" b="-22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D3CE88D-F9B4-B6B6-B575-A20CEF491D7A}"/>
              </a:ext>
            </a:extLst>
          </p:cNvPr>
          <p:cNvSpPr txBox="1"/>
          <p:nvPr/>
        </p:nvSpPr>
        <p:spPr>
          <a:xfrm>
            <a:off x="669925" y="1398031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为了防止频率攻击，这些攻击利用用户之间在服务上收集的元组的不同数量进行攻击。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61F7C8-5B12-46E2-B5BA-E402DD20704E}"/>
                  </a:ext>
                </a:extLst>
              </p:cNvPr>
              <p:cNvSpPr txBox="1"/>
              <p:nvPr/>
            </p:nvSpPr>
            <p:spPr>
              <a:xfrm>
                <a:off x="669925" y="1877976"/>
                <a:ext cx="10850562" cy="1290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𝝉</m:t>
                    </m:r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-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截断机制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（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-truncation mechanism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）：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假设用户在服务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i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上生成的元组数量最大为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max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。即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sup>
                        </m:sSubSup>
                      </m:e>
                    </m:d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≤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sup>
                        </m:sSubSup>
                      </m:e>
                    </m:d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时表示的是用户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u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没有使用该服务，生成元组数为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0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61F7C8-5B12-46E2-B5BA-E402DD207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1877976"/>
                <a:ext cx="10850562" cy="1290994"/>
              </a:xfrm>
              <a:prstGeom prst="rect">
                <a:avLst/>
              </a:prstGeom>
              <a:blipFill>
                <a:blip r:embed="rId4"/>
                <a:stretch>
                  <a:fillRect l="-506" r="-281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F72436-04C6-01A5-A2F1-7BFFB8C31E22}"/>
                  </a:ext>
                </a:extLst>
              </p:cNvPr>
              <p:cNvSpPr txBox="1"/>
              <p:nvPr/>
            </p:nvSpPr>
            <p:spPr>
              <a:xfrm>
                <a:off x="669925" y="3168970"/>
                <a:ext cx="10850562" cy="278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𝝉</m:t>
                    </m:r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-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截断的目的是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隐藏每个用户的存在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/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不存在信息以及真实频率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𝑻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  <m:sup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𝒖</m:t>
                            </m:r>
                          </m:sup>
                        </m:sSubSup>
                      </m:e>
                    </m:d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时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，需要隐藏频数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sup>
                        </m:sSubSup>
                      </m:e>
                    </m:d>
                    <m:r>
                      <a:rPr kumimoji="0" lang="zh-CN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。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该机制从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sup>
                    </m:sSub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中抽样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个元组来作为替代，并对这些元组中的每一个附加一个截断权重（逆采样率）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𝑢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</m:den>
                    </m:f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=0,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</m:t>
                    </m:r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。该权重用于获得聚集的无偏估计。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𝑻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  <m:sup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𝒖</m:t>
                            </m:r>
                          </m:sup>
                        </m:sSubSup>
                      </m:e>
                    </m:d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时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，需要隐藏用户未使用的信息。该机制从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的域中随机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抽取</m:t>
                    </m:r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个元组样本，并为取到的每个元组附加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的权重。（即这些虚拟元组对聚合没有贡献）。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F72436-04C6-01A5-A2F1-7BFFB8C31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3168970"/>
                <a:ext cx="10850562" cy="2788649"/>
              </a:xfrm>
              <a:prstGeom prst="rect">
                <a:avLst/>
              </a:prstGeom>
              <a:blipFill>
                <a:blip r:embed="rId5"/>
                <a:stretch>
                  <a:fillRect l="-506" r="-393" b="-2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10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A0054-D897-A4BB-2FFF-5A677B92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2.13 </a:t>
            </a:r>
            <a:r>
              <a:rPr lang="zh-CN" altLang="en-US" sz="3600" dirty="0"/>
              <a:t>𝜏</a:t>
            </a:r>
            <a:r>
              <a:rPr lang="en-US" altLang="zh-CN" sz="3600" dirty="0"/>
              <a:t>-</a:t>
            </a:r>
            <a:r>
              <a:rPr lang="zh-CN" altLang="en-US" sz="3600" dirty="0"/>
              <a:t>截断机制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05C1D5-97BB-C91E-6F02-4CD873D4CA5D}"/>
                  </a:ext>
                </a:extLst>
              </p:cNvPr>
              <p:cNvSpPr txBox="1"/>
              <p:nvPr/>
            </p:nvSpPr>
            <p:spPr>
              <a:xfrm>
                <a:off x="669925" y="3152001"/>
                <a:ext cx="10850562" cy="1197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-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截断机制下的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扰动算法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ℛ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𝑇𝑟𝑢𝑛𝑐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：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在分割隐私预算下的独立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𝓡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𝑨𝑯𝑰𝑶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为了完全隐藏存在性和频率信息以及元组的内容，利用扰动机制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ℛ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𝐴𝐻𝐼𝑂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同时对权重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r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和元组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ti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的值进行扰动。隐私预算被平均分配到（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+1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）个元组，把他们放一起，输出：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05C1D5-97BB-C91E-6F02-4CD873D4C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3152001"/>
                <a:ext cx="10850562" cy="1197123"/>
              </a:xfrm>
              <a:prstGeom prst="rect">
                <a:avLst/>
              </a:prstGeom>
              <a:blipFill>
                <a:blip r:embed="rId2"/>
                <a:stretch>
                  <a:fillRect l="-1348" r="-1292" b="-1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838E68-55AF-7382-ACE4-1FED5356A0C2}"/>
                  </a:ext>
                </a:extLst>
              </p:cNvPr>
              <p:cNvSpPr txBox="1"/>
              <p:nvPr/>
            </p:nvSpPr>
            <p:spPr>
              <a:xfrm>
                <a:off x="669925" y="1266050"/>
                <a:ext cx="35923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𝝉</m:t>
                    </m:r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-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截断机制的过程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Trunc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定义如下：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838E68-55AF-7382-ACE4-1FED5356A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1266050"/>
                <a:ext cx="3592394" cy="276999"/>
              </a:xfrm>
              <a:prstGeom prst="rect">
                <a:avLst/>
              </a:prstGeom>
              <a:blipFill>
                <a:blip r:embed="rId3"/>
                <a:stretch>
                  <a:fillRect l="-1698" t="-28889" r="-3565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BA5D15F-D4ED-5770-2D73-EC620B117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71" y="1780399"/>
            <a:ext cx="5404128" cy="787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116C49-C95B-0584-82C2-EA6E5703095A}"/>
                  </a:ext>
                </a:extLst>
              </p:cNvPr>
              <p:cNvSpPr txBox="1"/>
              <p:nvPr/>
            </p:nvSpPr>
            <p:spPr>
              <a:xfrm>
                <a:off x="602192" y="2654853"/>
                <a:ext cx="2379177" cy="370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$</m:t>
                    </m:r>
                    <m:r>
                      <a:rPr kumimoji="0" lang="zh-CN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表示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均匀随机抽样。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116C49-C95B-0584-82C2-EA6E57030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2" y="2654853"/>
                <a:ext cx="2379177" cy="370935"/>
              </a:xfrm>
              <a:prstGeom prst="rect">
                <a:avLst/>
              </a:prstGeom>
              <a:blipFill>
                <a:blip r:embed="rId5"/>
                <a:stretch>
                  <a:fillRect l="-256" t="-10000" r="-179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0B016D6-29B0-35A7-B1E0-E10B40C02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165" y="4454419"/>
            <a:ext cx="5632739" cy="4127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F73840-166C-FC66-75AF-C3B1E031F7F4}"/>
                  </a:ext>
                </a:extLst>
              </p:cNvPr>
              <p:cNvSpPr txBox="1"/>
              <p:nvPr/>
            </p:nvSpPr>
            <p:spPr>
              <a:xfrm>
                <a:off x="602192" y="5284059"/>
                <a:ext cx="8010654" cy="462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每个拥有隐私预算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</m:num>
                      <m:den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den>
                    </m:f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的实例都独立运行，可以证明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ℛ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𝑇𝑟𝑢𝑛𝑐</m:t>
                        </m:r>
                      </m:sub>
                      <m:sup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</m:sup>
                    </m:sSub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是满足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𝐿𝐷𝑃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F73840-166C-FC66-75AF-C3B1E031F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2" y="5284059"/>
                <a:ext cx="8010654" cy="462947"/>
              </a:xfrm>
              <a:prstGeom prst="rect">
                <a:avLst/>
              </a:prstGeom>
              <a:blipFill>
                <a:blip r:embed="rId7"/>
                <a:stretch>
                  <a:fillRect l="-685" t="-1316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DBBE7EB-C028-E2BA-AC33-37CEEAC5EBEC}"/>
                  </a:ext>
                </a:extLst>
              </p:cNvPr>
              <p:cNvSpPr txBox="1"/>
              <p:nvPr/>
            </p:nvSpPr>
            <p:spPr>
              <a:xfrm>
                <a:off x="602192" y="5689461"/>
                <a:ext cx="9653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在扰动过程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ℛ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𝐴𝐻𝐼𝑂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中，聚合属性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A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和截断权重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r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分别被随机舍入到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{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{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中。</a:t>
                </a: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DBBE7EB-C028-E2BA-AC33-37CEEAC5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2" y="5689461"/>
                <a:ext cx="9653605" cy="369332"/>
              </a:xfrm>
              <a:prstGeom prst="rect">
                <a:avLst/>
              </a:prstGeom>
              <a:blipFill>
                <a:blip r:embed="rId8"/>
                <a:stretch>
                  <a:fillRect l="-56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25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F7CDF-84E1-4B9F-1048-57931485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2.14 Double-Rounding </a:t>
            </a:r>
            <a:r>
              <a:rPr lang="zh-CN" altLang="en-US" sz="3600" dirty="0"/>
              <a:t>双舍入机制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5364E9-E79C-2D83-A5BE-B8935693AE53}"/>
              </a:ext>
            </a:extLst>
          </p:cNvPr>
          <p:cNvSpPr txBox="1"/>
          <p:nvPr/>
        </p:nvSpPr>
        <p:spPr>
          <a:xfrm>
            <a:off x="669925" y="1264023"/>
            <a:ext cx="681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双舍入机制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Double Rounding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）：从被截断的元组中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恢复聚合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2DC845-359E-82C4-1C5E-E2392A818C81}"/>
              </a:ext>
            </a:extLst>
          </p:cNvPr>
          <p:cNvSpPr txBox="1"/>
          <p:nvPr/>
        </p:nvSpPr>
        <p:spPr>
          <a:xfrm>
            <a:off x="669925" y="1621209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在聚合时，每个扰动值的贡献需要乘以其截断权重，以补偿被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Trunc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截断的元组。特别是，我们需要分别回答以下查询：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1AEE53-7F85-3197-22D9-2BBE5129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06" y="2498033"/>
            <a:ext cx="4743694" cy="6604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08775E-18C7-98FF-1249-E336FEAC26CF}"/>
              </a:ext>
            </a:extLst>
          </p:cNvPr>
          <p:cNvSpPr txBox="1"/>
          <p:nvPr/>
        </p:nvSpPr>
        <p:spPr>
          <a:xfrm>
            <a:off x="669924" y="3168260"/>
            <a:ext cx="10850562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这里如果直接使用分区舍入扰动（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PRP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）机制中的方法，由于其进行了分区，会降低频率聚合的效用性。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为了保持频率聚合的实用性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，我们不为频率聚合划分元组，而只为属性聚合在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个属性之间划分元组，通过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双舍入机制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：对于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Trunc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输出的每个截断元组，我们将其分组为一个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属性，并导出两个舍入值，一个用于分区属性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，另一个用于截断权重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2DA3C0-1C8B-59C2-3483-2FCD16EB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947" y="2294303"/>
            <a:ext cx="5150115" cy="3429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8FEDA7-CF2F-5882-CF60-0F17E8F0B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47" y="2810076"/>
            <a:ext cx="4540483" cy="3619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2C3244-A2F1-F151-D37F-3612FFED8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441" y="4969675"/>
            <a:ext cx="5429529" cy="4699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F6C5F6C-4AB2-E4BE-3D29-BE92EB1D133F}"/>
              </a:ext>
            </a:extLst>
          </p:cNvPr>
          <p:cNvSpPr txBox="1"/>
          <p:nvPr/>
        </p:nvSpPr>
        <p:spPr>
          <a:xfrm>
            <a:off x="669925" y="5587981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当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t=1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时可以达到最优误差界限。（实验会评估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对效用的影响）</a:t>
            </a:r>
          </a:p>
        </p:txBody>
      </p:sp>
    </p:spTree>
    <p:extLst>
      <p:ext uri="{BB962C8B-B14F-4D97-AF65-F5344CB8AC3E}">
        <p14:creationId xmlns:p14="http://schemas.microsoft.com/office/powerpoint/2010/main" val="201381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FEF0D-CD0A-56D2-18F5-27105717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2.15 Range Utility Optimization</a:t>
            </a:r>
            <a:r>
              <a:rPr lang="zh-CN" altLang="en-US" sz="3600" dirty="0"/>
              <a:t>范围效用优化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7B70F3-57D4-FC82-E800-503629A3A126}"/>
              </a:ext>
            </a:extLst>
          </p:cNvPr>
          <p:cNvSpPr txBox="1"/>
          <p:nvPr/>
        </p:nvSpPr>
        <p:spPr>
          <a:xfrm>
            <a:off x="669924" y="1176618"/>
            <a:ext cx="10850563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针对多维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范围谓词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提出了一种基于范围分解和一致性的高效实用优化技术，该技术无法用现有的一致性后处理技术来处理。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64FDDB-F685-4241-F275-5ECC2F908578}"/>
              </a:ext>
            </a:extLst>
          </p:cNvPr>
          <p:cNvSpPr txBox="1"/>
          <p:nvPr/>
        </p:nvSpPr>
        <p:spPr>
          <a:xfrm>
            <a:off x="669923" y="2131258"/>
            <a:ext cx="10850563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最优范围分解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Optimal Range Decomposition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给定多维层次结构，有多种方法可以将谓词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分解为（层次结构）节点。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的最优分解是所有可能分解中节点数最少的分解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BDB951-1496-E936-93E1-0EDA7F9BA7E1}"/>
              </a:ext>
            </a:extLst>
          </p:cNvPr>
          <p:cNvSpPr txBox="1"/>
          <p:nvPr/>
        </p:nvSpPr>
        <p:spPr>
          <a:xfrm>
            <a:off x="669923" y="350139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一致性优化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Consistency Optimization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: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1C7901-E48C-631C-6AF8-AD4E537F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46" y="3257673"/>
            <a:ext cx="5366026" cy="2800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4DB897-C09E-262C-643D-87C3B272D85D}"/>
                  </a:ext>
                </a:extLst>
              </p:cNvPr>
              <p:cNvSpPr txBox="1"/>
              <p:nvPr/>
            </p:nvSpPr>
            <p:spPr>
              <a:xfrm>
                <a:off x="669923" y="3821151"/>
                <a:ext cx="6060096" cy="1315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top-k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分解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是一致的，即它们都是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的无偏估计，我们可以将它们结合起来以获得更好的效用。对于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的范围频率聚合，加权平均其前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个分解可以将效用提高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</a:t>
                </a: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4DB897-C09E-262C-643D-87C3B272D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3" y="3821151"/>
                <a:ext cx="6060096" cy="1315938"/>
              </a:xfrm>
              <a:prstGeom prst="rect">
                <a:avLst/>
              </a:prstGeom>
              <a:blipFill>
                <a:blip r:embed="rId3"/>
                <a:stretch>
                  <a:fillRect l="-905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72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研究背景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1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66881"/>
            <a:chOff x="4267200" y="1600200"/>
            <a:chExt cx="8099310" cy="770291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71319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内容详述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2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8EBFD93-C1C4-4528-BA2A-F68DAE82A026}"/>
              </a:ext>
            </a:extLst>
          </p:cNvPr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总结展望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03127D6-EE7A-4412-8719-084294C1BF26}"/>
                </a:ext>
              </a:extLst>
            </p:cNvPr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>
                <a:extLst>
                  <a:ext uri="{FF2B5EF4-FFF2-40B4-BE49-F238E27FC236}">
                    <a16:creationId xmlns:a16="http://schemas.microsoft.com/office/drawing/2014/main" id="{80F611C7-936D-488C-A189-3B354D2BA3E9}"/>
                  </a:ext>
                </a:extLst>
              </p:cNvPr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04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1" name="Right Triangle 7">
                <a:extLst>
                  <a:ext uri="{FF2B5EF4-FFF2-40B4-BE49-F238E27FC236}">
                    <a16:creationId xmlns:a16="http://schemas.microsoft.com/office/drawing/2014/main" id="{E4CD9068-37DB-49ED-A0A2-556B7161FDE4}"/>
                  </a:ext>
                </a:extLst>
              </p:cNvPr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7578A685-C9C4-5025-5AE1-0B87181A7F7C}"/>
              </a:ext>
            </a:extLst>
          </p:cNvPr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2A7A1FDD-17F8-7468-F6CB-72660A584770}"/>
                </a:ext>
              </a:extLst>
            </p:cNvPr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实验评估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0" name="Group 5">
              <a:extLst>
                <a:ext uri="{FF2B5EF4-FFF2-40B4-BE49-F238E27FC236}">
                  <a16:creationId xmlns:a16="http://schemas.microsoft.com/office/drawing/2014/main" id="{BED4D35F-5FC0-4312-2610-89A780C142FF}"/>
                </a:ext>
              </a:extLst>
            </p:cNvPr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>
                <a:extLst>
                  <a:ext uri="{FF2B5EF4-FFF2-40B4-BE49-F238E27FC236}">
                    <a16:creationId xmlns:a16="http://schemas.microsoft.com/office/drawing/2014/main" id="{3CBA34BE-075A-912C-B4E7-A968F483FCB7}"/>
                  </a:ext>
                </a:extLst>
              </p:cNvPr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3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22" name="Right Triangle 7">
                <a:extLst>
                  <a:ext uri="{FF2B5EF4-FFF2-40B4-BE49-F238E27FC236}">
                    <a16:creationId xmlns:a16="http://schemas.microsoft.com/office/drawing/2014/main" id="{A86464C2-2AD5-D74A-B3C8-872E69E1951F}"/>
                  </a:ext>
                </a:extLst>
              </p:cNvPr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140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67BC1-8AC2-B9E0-0F37-DD1CD6F4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3.1</a:t>
            </a:r>
            <a:r>
              <a:rPr lang="zh-CN" altLang="en-US" sz="3200" dirty="0"/>
              <a:t>实验评估</a:t>
            </a:r>
            <a:r>
              <a:rPr lang="en-US" altLang="zh-CN" sz="3200" dirty="0"/>
              <a:t>—</a:t>
            </a:r>
            <a:r>
              <a:rPr lang="zh-CN" altLang="en-US" sz="3200" dirty="0"/>
              <a:t>解决框架概述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D35E9A-E510-5B9C-2ACA-C96D5FE5D4AB}"/>
              </a:ext>
            </a:extLst>
          </p:cNvPr>
          <p:cNvSpPr txBox="1"/>
          <p:nvPr/>
        </p:nvSpPr>
        <p:spPr>
          <a:xfrm>
            <a:off x="7159413" y="1166842"/>
            <a:ext cx="4361074" cy="378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zh-CN" altLang="en-US" dirty="0"/>
              <a:t>如果用户</a:t>
            </a:r>
            <a:r>
              <a:rPr lang="en-US" altLang="zh-CN" dirty="0"/>
              <a:t>id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主键</a:t>
            </a:r>
            <a:r>
              <a:rPr lang="zh-CN" altLang="en-US" dirty="0"/>
              <a:t>，一个用户只收集一个元组；如果用户</a:t>
            </a:r>
            <a:r>
              <a:rPr lang="en-US" altLang="zh-CN" dirty="0"/>
              <a:t>id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外键</a:t>
            </a:r>
            <a:r>
              <a:rPr lang="zh-CN" altLang="en-US" dirty="0"/>
              <a:t>，那每个用户对该服务生成的元组数是不确定的。针对后者情况，用</a:t>
            </a:r>
            <a:r>
              <a:rPr lang="zh-CN" altLang="en-US" dirty="0">
                <a:solidFill>
                  <a:srgbClr val="FF0000"/>
                </a:solidFill>
              </a:rPr>
              <a:t>截断技术</a:t>
            </a:r>
            <a:r>
              <a:rPr lang="zh-CN" altLang="en-US" dirty="0"/>
              <a:t>来随机抽样元组，并平均分配隐私预算。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r>
              <a:rPr lang="zh-CN" altLang="en-US" dirty="0"/>
              <a:t>在收集前利用</a:t>
            </a:r>
            <a:r>
              <a:rPr lang="en-US" altLang="zh-CN" dirty="0">
                <a:solidFill>
                  <a:srgbClr val="FF0000"/>
                </a:solidFill>
              </a:rPr>
              <a:t>PRP</a:t>
            </a:r>
            <a:r>
              <a:rPr lang="zh-CN" altLang="en-US" dirty="0">
                <a:solidFill>
                  <a:srgbClr val="FF0000"/>
                </a:solidFill>
              </a:rPr>
              <a:t>框架</a:t>
            </a:r>
            <a:r>
              <a:rPr lang="zh-CN" altLang="en-US" dirty="0"/>
              <a:t>对不同服务的不同元组进行独立扰动。若用户</a:t>
            </a:r>
            <a:r>
              <a:rPr lang="en-US" altLang="zh-CN" dirty="0"/>
              <a:t>id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主键</a:t>
            </a:r>
            <a:r>
              <a:rPr lang="zh-CN" altLang="en-US" dirty="0"/>
              <a:t>，则进行单舍入；用户</a:t>
            </a:r>
            <a:r>
              <a:rPr lang="en-US" altLang="zh-CN" dirty="0"/>
              <a:t>id</a:t>
            </a:r>
            <a:r>
              <a:rPr lang="zh-CN" altLang="en-US" dirty="0"/>
              <a:t>是外键的情况，需要进行</a:t>
            </a:r>
            <a:r>
              <a:rPr lang="zh-CN" altLang="en-US" dirty="0">
                <a:solidFill>
                  <a:srgbClr val="FF0000"/>
                </a:solidFill>
              </a:rPr>
              <a:t>双舍入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4E391F-04FC-F12D-5476-E96CBD68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166842"/>
            <a:ext cx="6373214" cy="33935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70A4352-4446-CBC1-5B24-0544C3E0C7D9}"/>
              </a:ext>
            </a:extLst>
          </p:cNvPr>
          <p:cNvSpPr/>
          <p:nvPr/>
        </p:nvSpPr>
        <p:spPr>
          <a:xfrm>
            <a:off x="778933" y="3508587"/>
            <a:ext cx="6264206" cy="10517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747EC4-32D3-07D2-654F-5A382686A65B}"/>
              </a:ext>
            </a:extLst>
          </p:cNvPr>
          <p:cNvSpPr txBox="1"/>
          <p:nvPr/>
        </p:nvSpPr>
        <p:spPr>
          <a:xfrm>
            <a:off x="695430" y="4998720"/>
            <a:ext cx="10850563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r>
              <a:rPr lang="zh-CN" altLang="en-US" dirty="0"/>
              <a:t>不同服务收集的元组通过</a:t>
            </a:r>
            <a:r>
              <a:rPr lang="zh-CN" altLang="en-US" dirty="0">
                <a:solidFill>
                  <a:srgbClr val="FF0000"/>
                </a:solidFill>
              </a:rPr>
              <a:t>用户</a:t>
            </a:r>
            <a:r>
              <a:rPr lang="en-US" altLang="zh-CN" dirty="0">
                <a:solidFill>
                  <a:srgbClr val="FF0000"/>
                </a:solidFill>
              </a:rPr>
              <a:t>id</a:t>
            </a:r>
            <a:r>
              <a:rPr lang="zh-CN" altLang="en-US" dirty="0"/>
              <a:t>连接起来。</a:t>
            </a:r>
            <a:r>
              <a:rPr lang="zh-CN" altLang="en-US" dirty="0">
                <a:solidFill>
                  <a:srgbClr val="FF0000"/>
                </a:solidFill>
              </a:rPr>
              <a:t>重写查询</a:t>
            </a:r>
            <a:r>
              <a:rPr lang="zh-CN" altLang="en-US" dirty="0"/>
              <a:t>为关于其联合分布的频率查询并合并到查询结果中。</a:t>
            </a:r>
            <a:r>
              <a:rPr lang="zh-CN" altLang="en-US" dirty="0">
                <a:solidFill>
                  <a:srgbClr val="FF0000"/>
                </a:solidFill>
              </a:rPr>
              <a:t>无联接情况</a:t>
            </a:r>
            <a:r>
              <a:rPr lang="zh-CN" altLang="en-US" dirty="0"/>
              <a:t>：利用</a:t>
            </a:r>
            <a:r>
              <a:rPr lang="en-US" altLang="zh-CN" dirty="0"/>
              <a:t>PRP</a:t>
            </a:r>
            <a:r>
              <a:rPr lang="zh-CN" altLang="en-US" dirty="0"/>
              <a:t>和</a:t>
            </a:r>
            <a:r>
              <a:rPr lang="en-US" altLang="zh-CN" dirty="0"/>
              <a:t>HIO</a:t>
            </a:r>
            <a:r>
              <a:rPr lang="zh-CN" altLang="en-US" dirty="0"/>
              <a:t>机制；</a:t>
            </a:r>
            <a:r>
              <a:rPr lang="zh-CN" altLang="en-US" dirty="0">
                <a:solidFill>
                  <a:srgbClr val="FF0000"/>
                </a:solidFill>
              </a:rPr>
              <a:t>一对一情况</a:t>
            </a:r>
            <a:r>
              <a:rPr lang="zh-CN" altLang="en-US" dirty="0"/>
              <a:t>：利用</a:t>
            </a:r>
            <a:r>
              <a:rPr lang="en-US" altLang="zh-CN" dirty="0"/>
              <a:t>PRP</a:t>
            </a:r>
            <a:r>
              <a:rPr lang="zh-CN" altLang="en-US" dirty="0"/>
              <a:t>并使用</a:t>
            </a:r>
            <a:r>
              <a:rPr lang="en-US" altLang="zh-CN" dirty="0"/>
              <a:t>HIO-JOIN</a:t>
            </a:r>
            <a:r>
              <a:rPr lang="zh-CN" altLang="en-US" dirty="0"/>
              <a:t>；</a:t>
            </a:r>
            <a:r>
              <a:rPr lang="zh-CN" altLang="en-US" dirty="0">
                <a:solidFill>
                  <a:srgbClr val="FF0000"/>
                </a:solidFill>
              </a:rPr>
              <a:t>一对多情况</a:t>
            </a:r>
            <a:r>
              <a:rPr lang="zh-CN" altLang="en-US" dirty="0"/>
              <a:t>：利用</a:t>
            </a:r>
            <a:r>
              <a:rPr lang="en-US" altLang="zh-CN" dirty="0"/>
              <a:t>PRP</a:t>
            </a:r>
            <a:r>
              <a:rPr lang="zh-CN" altLang="en-US" dirty="0"/>
              <a:t>估计并插入</a:t>
            </a:r>
            <a:r>
              <a:rPr lang="en-US" altLang="zh-CN" dirty="0"/>
              <a:t>HIO-JOIN</a:t>
            </a:r>
            <a:r>
              <a:rPr lang="zh-CN" altLang="en-US" dirty="0"/>
              <a:t>和双舍入机制。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505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87D51-832D-C3F9-0A82-A2760174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3.2 </a:t>
            </a:r>
            <a:r>
              <a:rPr lang="zh-CN" altLang="en-US" sz="3600" dirty="0"/>
              <a:t>实验部署和实验数据集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6AB05B-4F7E-A28C-3064-5AE4CB07D521}"/>
              </a:ext>
            </a:extLst>
          </p:cNvPr>
          <p:cNvSpPr txBox="1"/>
          <p:nvPr/>
        </p:nvSpPr>
        <p:spPr>
          <a:xfrm>
            <a:off x="669925" y="1239656"/>
            <a:ext cx="101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实验目的</a:t>
            </a:r>
            <a:r>
              <a:rPr lang="zh-CN" altLang="en-US" dirty="0"/>
              <a:t>：验证提出的端到端模型的</a:t>
            </a:r>
            <a:r>
              <a:rPr lang="zh-CN" altLang="en-US" dirty="0">
                <a:solidFill>
                  <a:srgbClr val="FF0000"/>
                </a:solidFill>
              </a:rPr>
              <a:t>效用性</a:t>
            </a:r>
            <a:r>
              <a:rPr lang="zh-CN" altLang="en-US" dirty="0"/>
              <a:t>（真实数据查询概率与扰动后数据查询概率的误差）。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A42585-AEF4-5E37-1F7E-2C5D880F204B}"/>
              </a:ext>
            </a:extLst>
          </p:cNvPr>
          <p:cNvSpPr txBox="1"/>
          <p:nvPr/>
        </p:nvSpPr>
        <p:spPr>
          <a:xfrm>
            <a:off x="669925" y="1742884"/>
            <a:ext cx="835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实验部署平台</a:t>
            </a:r>
            <a:r>
              <a:rPr lang="zh-CN" altLang="en-US" dirty="0"/>
              <a:t>：单节点</a:t>
            </a:r>
            <a:r>
              <a:rPr lang="en-US" altLang="zh-CN" dirty="0"/>
              <a:t>Spark</a:t>
            </a:r>
            <a:r>
              <a:rPr lang="zh-CN" altLang="en-US" dirty="0"/>
              <a:t>群集，使用</a:t>
            </a:r>
            <a:r>
              <a:rPr lang="en-US" altLang="zh-CN" dirty="0"/>
              <a:t>Hadoop 2.7.1</a:t>
            </a:r>
            <a:r>
              <a:rPr lang="zh-CN" altLang="en-US" dirty="0"/>
              <a:t>、</a:t>
            </a:r>
            <a:r>
              <a:rPr lang="en-US" altLang="zh-CN" dirty="0"/>
              <a:t>Spark 2.4.3</a:t>
            </a:r>
            <a:r>
              <a:rPr lang="zh-CN" altLang="en-US" dirty="0"/>
              <a:t>和</a:t>
            </a:r>
            <a:r>
              <a:rPr lang="en-US" altLang="zh-CN" dirty="0"/>
              <a:t>Hive 2.3</a:t>
            </a:r>
            <a:r>
              <a:rPr lang="zh-CN" altLang="en-US" dirty="0"/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DF3835-E770-AAFE-9751-AC5826561E82}"/>
              </a:ext>
            </a:extLst>
          </p:cNvPr>
          <p:cNvSpPr txBox="1"/>
          <p:nvPr/>
        </p:nvSpPr>
        <p:spPr>
          <a:xfrm>
            <a:off x="669925" y="224611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数据集</a:t>
            </a:r>
            <a:r>
              <a:rPr lang="zh-CN" altLang="en-US" dirty="0"/>
              <a:t>：两个合成数据集、两个真实数据集。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3B312882-4EFC-EB51-AEFB-9DCD4C2C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81871"/>
              </p:ext>
            </p:extLst>
          </p:nvPr>
        </p:nvGraphicFramePr>
        <p:xfrm>
          <a:off x="669925" y="2826400"/>
          <a:ext cx="8640060" cy="2681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080">
                  <a:extLst>
                    <a:ext uri="{9D8B030D-6E8A-4147-A177-3AD203B41FA5}">
                      <a16:colId xmlns:a16="http://schemas.microsoft.com/office/drawing/2014/main" val="328227935"/>
                    </a:ext>
                  </a:extLst>
                </a:gridCol>
                <a:gridCol w="7491980">
                  <a:extLst>
                    <a:ext uri="{9D8B030D-6E8A-4147-A177-3AD203B41FA5}">
                      <a16:colId xmlns:a16="http://schemas.microsoft.com/office/drawing/2014/main" val="263815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数据集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简要概述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54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SYN-1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单表，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个顺序属性和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个类别属性和一个非敏感顺序属性组成。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49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SYN-2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包含</a:t>
                      </a:r>
                      <a:r>
                        <a:rPr lang="zh-CN" altLang="en-US" dirty="0">
                          <a:solidFill>
                            <a:schemeClr val="accent2"/>
                          </a:solidFill>
                        </a:rPr>
                        <a:t>两个表</a:t>
                      </a:r>
                      <a:r>
                        <a:rPr lang="zh-CN" altLang="en-US" dirty="0"/>
                        <a:t>的合成数据，每个表都有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个顺序属性和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个类别属性。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91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PUMS-P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2017</a:t>
                      </a:r>
                      <a:r>
                        <a:rPr lang="zh-CN" altLang="en-US" dirty="0"/>
                        <a:t>美国公民人口普查记录。属性包括</a:t>
                      </a:r>
                      <a:r>
                        <a:rPr lang="en-US" altLang="zh-CN" dirty="0"/>
                        <a:t>AGE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MARST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UHRSWORK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20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PUMS-H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1940</a:t>
                      </a:r>
                      <a:r>
                        <a:rPr lang="zh-CN" altLang="en-US" dirty="0"/>
                        <a:t>年美国人口普查记录，</a:t>
                      </a:r>
                      <a:r>
                        <a:rPr lang="zh-CN" altLang="en-US" dirty="0">
                          <a:solidFill>
                            <a:schemeClr val="accent2"/>
                          </a:solidFill>
                        </a:rPr>
                        <a:t>家庭表</a:t>
                      </a:r>
                      <a:r>
                        <a:rPr lang="zh-CN" altLang="en-US" dirty="0"/>
                        <a:t>属性为州和城市；</a:t>
                      </a:r>
                      <a:r>
                        <a:rPr lang="zh-CN" altLang="en-US" dirty="0">
                          <a:solidFill>
                            <a:schemeClr val="accent2"/>
                          </a:solidFill>
                        </a:rPr>
                        <a:t>公民表</a:t>
                      </a:r>
                      <a:r>
                        <a:rPr lang="zh-CN" altLang="en-US" dirty="0"/>
                        <a:t>属性为性别、年龄、种族和收入。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74104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30CC5ED-3704-A01D-51D0-6EE6BE70DE0E}"/>
              </a:ext>
            </a:extLst>
          </p:cNvPr>
          <p:cNvSpPr txBox="1"/>
          <p:nvPr/>
        </p:nvSpPr>
        <p:spPr>
          <a:xfrm>
            <a:off x="9377201" y="5431263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数据采集：</a:t>
            </a:r>
            <a:endParaRPr lang="en-US" altLang="zh-CN" dirty="0"/>
          </a:p>
          <a:p>
            <a:r>
              <a:rPr lang="en-US" altLang="zh-CN" dirty="0"/>
              <a:t>https://usa.ipums.org/usa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1B230B-3973-B80E-70E9-3F574445B36E}"/>
              </a:ext>
            </a:extLst>
          </p:cNvPr>
          <p:cNvSpPr txBox="1"/>
          <p:nvPr/>
        </p:nvSpPr>
        <p:spPr>
          <a:xfrm>
            <a:off x="10024533" y="35289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单表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D3AD20-89AB-F4D5-771A-FC6268647296}"/>
              </a:ext>
            </a:extLst>
          </p:cNvPr>
          <p:cNvSpPr txBox="1"/>
          <p:nvPr/>
        </p:nvSpPr>
        <p:spPr>
          <a:xfrm>
            <a:off x="10024533" y="4698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多表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2ACE96C-000C-66F3-421A-E8E529325B54}"/>
              </a:ext>
            </a:extLst>
          </p:cNvPr>
          <p:cNvCxnSpPr>
            <a:endCxn id="9" idx="1"/>
          </p:cNvCxnSpPr>
          <p:nvPr/>
        </p:nvCxnSpPr>
        <p:spPr>
          <a:xfrm>
            <a:off x="9309985" y="3528907"/>
            <a:ext cx="714548" cy="18466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F99CA8D-71F0-D1C5-680B-58B0EBF646F8}"/>
              </a:ext>
            </a:extLst>
          </p:cNvPr>
          <p:cNvCxnSpPr>
            <a:endCxn id="9" idx="1"/>
          </p:cNvCxnSpPr>
          <p:nvPr/>
        </p:nvCxnSpPr>
        <p:spPr>
          <a:xfrm flipV="1">
            <a:off x="9309985" y="3713573"/>
            <a:ext cx="714548" cy="78669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3A5EB9E-28D1-BB49-3B69-940EA28F3E5C}"/>
              </a:ext>
            </a:extLst>
          </p:cNvPr>
          <p:cNvCxnSpPr>
            <a:endCxn id="10" idx="1"/>
          </p:cNvCxnSpPr>
          <p:nvPr/>
        </p:nvCxnSpPr>
        <p:spPr>
          <a:xfrm>
            <a:off x="9309985" y="3997144"/>
            <a:ext cx="714548" cy="8856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DE219C6-1D06-E3AB-4669-43B61B9EBEC5}"/>
              </a:ext>
            </a:extLst>
          </p:cNvPr>
          <p:cNvCxnSpPr>
            <a:endCxn id="10" idx="1"/>
          </p:cNvCxnSpPr>
          <p:nvPr/>
        </p:nvCxnSpPr>
        <p:spPr>
          <a:xfrm flipV="1">
            <a:off x="9309985" y="4882748"/>
            <a:ext cx="714548" cy="2329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4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105E1-AAB7-69F2-F749-9CBF0668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一、研究背景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1A1471-FEE9-07E2-A705-5C51975872E1}"/>
              </a:ext>
            </a:extLst>
          </p:cNvPr>
          <p:cNvSpPr txBox="1"/>
          <p:nvPr/>
        </p:nvSpPr>
        <p:spPr>
          <a:xfrm>
            <a:off x="669925" y="1185908"/>
            <a:ext cx="10850562" cy="873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u="sng" dirty="0"/>
              <a:t>隐私泄露</a:t>
            </a:r>
            <a:r>
              <a:rPr lang="zh-CN" altLang="en-US" b="1" dirty="0"/>
              <a:t>问题：据</a:t>
            </a:r>
            <a:r>
              <a:rPr lang="en-US" altLang="zh-CN" b="1" dirty="0"/>
              <a:t>《</a:t>
            </a:r>
            <a:r>
              <a:rPr lang="zh-CN" altLang="en-US" b="1" dirty="0"/>
              <a:t>中国互联网络发展状况统计报告</a:t>
            </a:r>
            <a:r>
              <a:rPr lang="en-US" altLang="zh-CN" b="1" dirty="0"/>
              <a:t>》</a:t>
            </a:r>
            <a:r>
              <a:rPr lang="zh-CN" altLang="en-US" b="1" dirty="0"/>
              <a:t>显示，拒不完全统计，截至</a:t>
            </a:r>
            <a:r>
              <a:rPr lang="en-US" altLang="zh-CN" b="1" dirty="0"/>
              <a:t>2021</a:t>
            </a:r>
            <a:r>
              <a:rPr lang="zh-CN" altLang="en-US" b="1" dirty="0"/>
              <a:t>年</a:t>
            </a:r>
            <a:r>
              <a:rPr lang="en-US" altLang="zh-CN" b="1" dirty="0"/>
              <a:t>12</a:t>
            </a:r>
            <a:r>
              <a:rPr lang="zh-CN" altLang="en-US" b="1" dirty="0"/>
              <a:t>月，已有</a:t>
            </a:r>
            <a:r>
              <a:rPr lang="en-US" altLang="zh-CN" b="1" dirty="0"/>
              <a:t>22.1%</a:t>
            </a:r>
            <a:r>
              <a:rPr lang="zh-CN" altLang="en-US" b="1" dirty="0"/>
              <a:t>的网民遭遇过个人信息泄露。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D98DA-6C85-B83F-4440-ED552463A995}"/>
              </a:ext>
            </a:extLst>
          </p:cNvPr>
          <p:cNvSpPr txBox="1"/>
          <p:nvPr/>
        </p:nvSpPr>
        <p:spPr>
          <a:xfrm>
            <a:off x="669925" y="21477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传统方法：</a:t>
            </a:r>
            <a:r>
              <a:rPr lang="zh-CN" altLang="en-US" dirty="0">
                <a:solidFill>
                  <a:srgbClr val="FF0000"/>
                </a:solidFill>
              </a:rPr>
              <a:t>匿名化</a:t>
            </a:r>
            <a:r>
              <a:rPr lang="zh-CN" altLang="en-US" dirty="0"/>
              <a:t>处理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4AB06D-C1E1-4986-BE62-B0361F152896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5710487"/>
              </p:ext>
            </p:extLst>
          </p:nvPr>
        </p:nvGraphicFramePr>
        <p:xfrm>
          <a:off x="1668991" y="2611203"/>
          <a:ext cx="3565373" cy="2318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449"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公开选举信息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4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生日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邮编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8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小</a:t>
                      </a:r>
                      <a:r>
                        <a:rPr lang="en-US" altLang="zh-CN" sz="14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1960/01/01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小</a:t>
                      </a:r>
                      <a:r>
                        <a:rPr lang="en-US" altLang="zh-CN" sz="14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1965/02/02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20000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小</a:t>
                      </a:r>
                      <a:r>
                        <a:rPr lang="en-US" altLang="zh-CN" sz="14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1970/03/03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30000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小</a:t>
                      </a:r>
                      <a:r>
                        <a:rPr lang="en-US" altLang="zh-CN" sz="140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1975/04/04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40000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F836B9B-6ED5-28C7-044A-0FD8D452C33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7467110"/>
              </p:ext>
            </p:extLst>
          </p:nvPr>
        </p:nvGraphicFramePr>
        <p:xfrm>
          <a:off x="6500168" y="2600300"/>
          <a:ext cx="3565374" cy="232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448"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rgbClr val="FF0000"/>
                          </a:solidFill>
                        </a:rPr>
                        <a:t>匿名化</a:t>
                      </a:r>
                      <a:r>
                        <a:rPr lang="zh-CN" altLang="en-US" sz="1400" dirty="0"/>
                        <a:t>医疗记录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生日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邮编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疾病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1960/01/01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流感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1965/02/02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糖尿病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1970/03/03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30000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肺炎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1975/04/04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40000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艾滋病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CF8A390-351D-86E9-678D-2F9330C660B6}"/>
              </a:ext>
            </a:extLst>
          </p:cNvPr>
          <p:cNvSpPr txBox="1"/>
          <p:nvPr/>
        </p:nvSpPr>
        <p:spPr>
          <a:xfrm>
            <a:off x="784814" y="5234072"/>
            <a:ext cx="71380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/>
              <a:t>87%的美国人拥有</a:t>
            </a:r>
            <a:r>
              <a:rPr lang="zh-CN" altLang="en-US" sz="2000" b="1" dirty="0">
                <a:solidFill>
                  <a:srgbClr val="FF0000"/>
                </a:solidFill>
              </a:rPr>
              <a:t>唯一</a:t>
            </a:r>
            <a:r>
              <a:rPr lang="zh-CN" altLang="en-US" sz="2000" b="1" dirty="0"/>
              <a:t>的性别、出生日期和邮编三元组信息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5C99E2-2036-B2F4-77DC-4C9A53E420BF}"/>
              </a:ext>
            </a:extLst>
          </p:cNvPr>
          <p:cNvSpPr txBox="1"/>
          <p:nvPr/>
        </p:nvSpPr>
        <p:spPr>
          <a:xfrm>
            <a:off x="8129355" y="5482739"/>
            <a:ext cx="3872375" cy="44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简单匿名化并不能保护数据隐私！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35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84305-7D33-3064-36BC-20890199D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3.3</a:t>
            </a:r>
            <a:r>
              <a:rPr lang="zh-CN" altLang="en-US" sz="3600" dirty="0"/>
              <a:t>实验概述（</a:t>
            </a:r>
            <a:r>
              <a:rPr lang="en-US" altLang="zh-CN" sz="3600" dirty="0"/>
              <a:t>*DPSAaS</a:t>
            </a:r>
            <a:r>
              <a:rPr lang="zh-CN" altLang="en-US" sz="3600" dirty="0"/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FA4954-D8C8-EA58-CEC8-E78991BBF4C6}"/>
              </a:ext>
            </a:extLst>
          </p:cNvPr>
          <p:cNvSpPr txBox="1"/>
          <p:nvPr/>
        </p:nvSpPr>
        <p:spPr>
          <a:xfrm>
            <a:off x="669925" y="13132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实验概述：</a:t>
            </a:r>
            <a:endParaRPr lang="en-US" altLang="zh-CN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D7C0A6-B57E-19FF-E461-D6393F1CF430}"/>
              </a:ext>
            </a:extLst>
          </p:cNvPr>
          <p:cNvSpPr txBox="1"/>
          <p:nvPr/>
        </p:nvSpPr>
        <p:spPr>
          <a:xfrm>
            <a:off x="669925" y="1888756"/>
            <a:ext cx="10995947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将机制中的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注册为</a:t>
            </a:r>
            <a:r>
              <a:rPr lang="en-US" altLang="zh-CN" dirty="0"/>
              <a:t>Spark SQL</a:t>
            </a:r>
            <a:r>
              <a:rPr lang="zh-CN" altLang="en-US" dirty="0"/>
              <a:t>的</a:t>
            </a:r>
            <a:r>
              <a:rPr lang="en-US" altLang="zh-CN" dirty="0"/>
              <a:t>UDF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每个数据集首先作为表加载到</a:t>
            </a:r>
            <a:r>
              <a:rPr lang="en-US" altLang="zh-CN" dirty="0"/>
              <a:t>Spark SQL</a:t>
            </a:r>
            <a:r>
              <a:rPr lang="zh-CN" altLang="en-US" dirty="0"/>
              <a:t>中，我们使用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扰动</a:t>
            </a:r>
            <a:r>
              <a:rPr lang="en-US" altLang="zh-CN" dirty="0"/>
              <a:t>UDF</a:t>
            </a:r>
            <a:r>
              <a:rPr lang="zh-CN" altLang="en-US" dirty="0"/>
              <a:t>扰动作为元组的每一行，并将其收集为要发布的表；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在查询时，普通</a:t>
            </a:r>
            <a:r>
              <a:rPr lang="en-US" altLang="zh-CN" dirty="0"/>
              <a:t>SQL</a:t>
            </a:r>
            <a:r>
              <a:rPr lang="zh-CN" altLang="en-US" dirty="0"/>
              <a:t>语句是从用户界面接口发出的，并使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用适当的</a:t>
            </a:r>
            <a:r>
              <a:rPr lang="en-US" altLang="zh-CN" dirty="0"/>
              <a:t>P-UDF</a:t>
            </a:r>
            <a:r>
              <a:rPr lang="zh-CN" altLang="en-US" dirty="0"/>
              <a:t>自动重写，由底层</a:t>
            </a:r>
            <a:r>
              <a:rPr lang="en-US" altLang="zh-CN" dirty="0" err="1"/>
              <a:t>SparkSQL</a:t>
            </a:r>
            <a:r>
              <a:rPr lang="zh-CN" altLang="en-US" dirty="0"/>
              <a:t>引擎在发布的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表上执行；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对于联合聚合，多个发布的表首先由</a:t>
            </a:r>
            <a:r>
              <a:rPr lang="en-US" altLang="zh-CN" dirty="0"/>
              <a:t>Spark SQL</a:t>
            </a:r>
            <a:r>
              <a:rPr lang="zh-CN" altLang="en-US" dirty="0"/>
              <a:t>在连接键上进行连接，</a:t>
            </a:r>
            <a:r>
              <a:rPr lang="en-US" altLang="zh-CN" dirty="0"/>
              <a:t>SQL</a:t>
            </a:r>
            <a:r>
              <a:rPr lang="zh-CN" altLang="en-US" dirty="0"/>
              <a:t>引擎将联合频率</a:t>
            </a:r>
            <a:r>
              <a:rPr lang="en-US" altLang="zh-CN" dirty="0"/>
              <a:t>oracles</a:t>
            </a:r>
            <a:r>
              <a:rPr lang="zh-CN" altLang="en-US" dirty="0"/>
              <a:t>应用于连接的元组，并将其贡献累加到结果中。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8E8A36-E14F-83D5-A92C-C42E1942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431" y="1497965"/>
            <a:ext cx="4767441" cy="2611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58391D-DE2B-CCE7-AE7F-188F72C23E36}"/>
              </a:ext>
            </a:extLst>
          </p:cNvPr>
          <p:cNvSpPr txBox="1"/>
          <p:nvPr/>
        </p:nvSpPr>
        <p:spPr>
          <a:xfrm>
            <a:off x="585725" y="5589373"/>
            <a:ext cx="1147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参考文献：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Xu, Min et al. “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DPSAaS: Multi-Dimensional Data Sharing and Analytics as Services under Local Differential Privacy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Proc. VLDB Endow.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12 (2019): 1862-1865.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06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AEEDF-B834-A13C-F43A-597CEB72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3.4 </a:t>
            </a:r>
            <a:r>
              <a:rPr lang="zh-CN" altLang="en-US" sz="3600" dirty="0"/>
              <a:t>实验机制及平均指标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AA85DB-BED9-8D85-F77B-33AFD66EFF97}"/>
              </a:ext>
            </a:extLst>
          </p:cNvPr>
          <p:cNvSpPr txBox="1"/>
          <p:nvPr/>
        </p:nvSpPr>
        <p:spPr>
          <a:xfrm>
            <a:off x="575098" y="1160468"/>
            <a:ext cx="104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查询结构</a:t>
            </a:r>
            <a:r>
              <a:rPr lang="zh-CN" altLang="en-US" dirty="0"/>
              <a:t>：评估了对</a:t>
            </a:r>
            <a:r>
              <a:rPr lang="en-US" altLang="zh-CN" dirty="0"/>
              <a:t>COUNT</a:t>
            </a:r>
            <a:r>
              <a:rPr lang="zh-CN" altLang="en-US" dirty="0"/>
              <a:t>、</a:t>
            </a:r>
            <a:r>
              <a:rPr lang="en-US" altLang="zh-CN" dirty="0"/>
              <a:t>SUM</a:t>
            </a:r>
            <a:r>
              <a:rPr lang="zh-CN" altLang="en-US" dirty="0"/>
              <a:t>、</a:t>
            </a:r>
            <a:r>
              <a:rPr lang="en-US" altLang="zh-CN" dirty="0"/>
              <a:t>AVG</a:t>
            </a:r>
            <a:r>
              <a:rPr lang="zh-CN" altLang="en-US" dirty="0"/>
              <a:t>的聚合查询的效用。以及对相关因素的隐私性：</a:t>
            </a:r>
            <a:r>
              <a:rPr lang="en-US" altLang="zh-CN" dirty="0"/>
              <a:t>m\vol\dq</a:t>
            </a:r>
            <a:r>
              <a:rPr lang="zh-CN" altLang="en-US" dirty="0"/>
              <a:t>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41B668-23B8-8BB6-3548-D49FC6DFF844}"/>
                  </a:ext>
                </a:extLst>
              </p:cNvPr>
              <p:cNvSpPr txBox="1"/>
              <p:nvPr/>
            </p:nvSpPr>
            <p:spPr>
              <a:xfrm>
                <a:off x="575098" y="3200665"/>
                <a:ext cx="2615142" cy="1289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评价指标</a:t>
                </a:r>
                <a:r>
                  <a:rPr lang="zh-CN" altLang="en-US" dirty="0"/>
                  <a:t>：用两种度量标准来评估聚合估计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zh-CN" altLang="en-US" dirty="0"/>
                  <a:t>的效用性。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41B668-23B8-8BB6-3548-D49FC6DF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98" y="3200665"/>
                <a:ext cx="2615142" cy="1289456"/>
              </a:xfrm>
              <a:prstGeom prst="rect">
                <a:avLst/>
              </a:prstGeom>
              <a:blipFill>
                <a:blip r:embed="rId2"/>
                <a:stretch>
                  <a:fillRect l="-1865" r="-1399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F6FC3FA-F398-3677-63BF-37F506AA3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71964"/>
              </p:ext>
            </p:extLst>
          </p:nvPr>
        </p:nvGraphicFramePr>
        <p:xfrm>
          <a:off x="575098" y="4672647"/>
          <a:ext cx="10945389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836">
                  <a:extLst>
                    <a:ext uri="{9D8B030D-6E8A-4147-A177-3AD203B41FA5}">
                      <a16:colId xmlns:a16="http://schemas.microsoft.com/office/drawing/2014/main" val="3532153749"/>
                    </a:ext>
                  </a:extLst>
                </a:gridCol>
                <a:gridCol w="3290627">
                  <a:extLst>
                    <a:ext uri="{9D8B030D-6E8A-4147-A177-3AD203B41FA5}">
                      <a16:colId xmlns:a16="http://schemas.microsoft.com/office/drawing/2014/main" val="1258433159"/>
                    </a:ext>
                  </a:extLst>
                </a:gridCol>
                <a:gridCol w="4498707">
                  <a:extLst>
                    <a:ext uri="{9D8B030D-6E8A-4147-A177-3AD203B41FA5}">
                      <a16:colId xmlns:a16="http://schemas.microsoft.com/office/drawing/2014/main" val="3941855022"/>
                    </a:ext>
                  </a:extLst>
                </a:gridCol>
                <a:gridCol w="1936219">
                  <a:extLst>
                    <a:ext uri="{9D8B030D-6E8A-4147-A177-3AD203B41FA5}">
                      <a16:colId xmlns:a16="http://schemas.microsoft.com/office/drawing/2014/main" val="3823914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度量标准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作用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应用场景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95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NMSE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标准化均方差（</a:t>
                      </a:r>
                      <a:r>
                        <a:rPr lang="en-US" altLang="zh-CN" sz="1600" dirty="0"/>
                        <a:t>Normalized Mean Square Error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它衡量误差相对于最大可能答案的大小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COUNT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SUM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896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平均相对误差（</a:t>
                      </a:r>
                      <a:r>
                        <a:rPr lang="en-US" altLang="zh-CN" sz="1600" dirty="0"/>
                        <a:t>Mean Relative Error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它衡量误差相对于真实答案的大小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AVG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58265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C753BB7-61BD-9D14-4115-31E06C066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91827"/>
              </p:ext>
            </p:extLst>
          </p:nvPr>
        </p:nvGraphicFramePr>
        <p:xfrm>
          <a:off x="3392487" y="1594200"/>
          <a:ext cx="8128000" cy="2895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249">
                  <a:extLst>
                    <a:ext uri="{9D8B030D-6E8A-4147-A177-3AD203B41FA5}">
                      <a16:colId xmlns:a16="http://schemas.microsoft.com/office/drawing/2014/main" val="16768116"/>
                    </a:ext>
                  </a:extLst>
                </a:gridCol>
                <a:gridCol w="5845751">
                  <a:extLst>
                    <a:ext uri="{9D8B030D-6E8A-4147-A177-3AD203B41FA5}">
                      <a16:colId xmlns:a16="http://schemas.microsoft.com/office/drawing/2014/main" val="374457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机制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简要概述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44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HIO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应用于单表多维查询分析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3923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AHIO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扩大再扰动的</a:t>
                      </a:r>
                      <a:r>
                        <a:rPr lang="en-US" altLang="zh-CN" sz="1600" dirty="0"/>
                        <a:t>PRP</a:t>
                      </a:r>
                      <a:r>
                        <a:rPr lang="zh-CN" altLang="en-US" sz="1600" dirty="0"/>
                        <a:t>实例化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941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EHIO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嵌入再扰动的</a:t>
                      </a:r>
                      <a:r>
                        <a:rPr lang="en-US" altLang="zh-CN" sz="1600" dirty="0"/>
                        <a:t>PRP</a:t>
                      </a:r>
                      <a:r>
                        <a:rPr lang="zh-CN" altLang="en-US" sz="1600" dirty="0"/>
                        <a:t>实例化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60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SC-JOIN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使用</a:t>
                      </a:r>
                      <a:r>
                        <a:rPr lang="en-US" altLang="zh-CN" sz="1600" dirty="0"/>
                        <a:t>SC</a:t>
                      </a:r>
                      <a:r>
                        <a:rPr lang="zh-CN" altLang="en-US" sz="1600" dirty="0"/>
                        <a:t>方法的联合聚合机制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341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HIO-JOIN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基于</a:t>
                      </a:r>
                      <a:r>
                        <a:rPr lang="en-US" altLang="zh-CN" sz="1600" dirty="0"/>
                        <a:t>HIO</a:t>
                      </a:r>
                      <a:r>
                        <a:rPr lang="zh-CN" altLang="en-US" sz="1600" dirty="0"/>
                        <a:t>的联合聚合方法，并使用了</a:t>
                      </a:r>
                      <a:r>
                        <a:rPr lang="en-US" altLang="zh-CN" sz="1600" dirty="0"/>
                        <a:t>AHIO</a:t>
                      </a:r>
                      <a:r>
                        <a:rPr lang="zh-CN" altLang="en-US" sz="1600" dirty="0"/>
                        <a:t>和</a:t>
                      </a:r>
                      <a:r>
                        <a:rPr lang="el-GR" altLang="zh-CN" sz="1600" dirty="0"/>
                        <a:t>τ</a:t>
                      </a:r>
                      <a:r>
                        <a:rPr lang="en-US" altLang="zh-CN" sz="1600" dirty="0"/>
                        <a:t>-</a:t>
                      </a:r>
                      <a:r>
                        <a:rPr lang="zh-CN" altLang="en-US" sz="1600" dirty="0"/>
                        <a:t>截断机制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09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*-RDC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表示使用了效用性优化方法的机制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985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69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E45B8-852E-83F3-E430-9494353E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3.5 </a:t>
            </a:r>
            <a:r>
              <a:rPr lang="zh-CN" altLang="en-US" sz="3600" dirty="0"/>
              <a:t>针对属性聚合实验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E105D2-4350-2148-F135-8C22CE1ED2A2}"/>
              </a:ext>
            </a:extLst>
          </p:cNvPr>
          <p:cNvSpPr txBox="1"/>
          <p:nvPr/>
        </p:nvSpPr>
        <p:spPr>
          <a:xfrm>
            <a:off x="669925" y="1319436"/>
            <a:ext cx="354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Attribute Aggregation </a:t>
            </a:r>
            <a:r>
              <a:rPr lang="zh-CN" altLang="en-US" b="1" dirty="0"/>
              <a:t>属性聚合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946177-E293-EDE7-B0AF-93EA9740ECD9}"/>
              </a:ext>
            </a:extLst>
          </p:cNvPr>
          <p:cNvSpPr txBox="1"/>
          <p:nvPr/>
        </p:nvSpPr>
        <p:spPr>
          <a:xfrm>
            <a:off x="669925" y="1794838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用到的机制：</a:t>
            </a:r>
            <a:r>
              <a:rPr lang="en-US" altLang="zh-CN" dirty="0"/>
              <a:t>HIO</a:t>
            </a:r>
            <a:r>
              <a:rPr lang="zh-CN" altLang="en-US" dirty="0"/>
              <a:t>、</a:t>
            </a:r>
            <a:r>
              <a:rPr lang="en-US" altLang="zh-CN" dirty="0"/>
              <a:t>AHIO</a:t>
            </a:r>
            <a:r>
              <a:rPr lang="zh-CN" altLang="en-US" dirty="0"/>
              <a:t>、</a:t>
            </a:r>
            <a:r>
              <a:rPr lang="en-US" altLang="zh-CN" dirty="0"/>
              <a:t>EHIO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8C00"/>
                </a:solidFill>
              </a:rPr>
              <a:t>黄</a:t>
            </a:r>
            <a:r>
              <a:rPr lang="zh-CN" altLang="en-US" dirty="0">
                <a:solidFill>
                  <a:schemeClr val="accent1"/>
                </a:solidFill>
              </a:rPr>
              <a:t>绿</a:t>
            </a:r>
            <a:r>
              <a:rPr lang="zh-CN" altLang="en-US" dirty="0">
                <a:solidFill>
                  <a:schemeClr val="accent4"/>
                </a:solidFill>
              </a:rPr>
              <a:t>蓝</a:t>
            </a:r>
            <a:r>
              <a:rPr lang="zh-CN" altLang="en-US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997247-4AFE-411A-15FE-4EEFAFBF0739}"/>
              </a:ext>
            </a:extLst>
          </p:cNvPr>
          <p:cNvSpPr txBox="1"/>
          <p:nvPr/>
        </p:nvSpPr>
        <p:spPr>
          <a:xfrm>
            <a:off x="669926" y="2293530"/>
            <a:ext cx="497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在</a:t>
            </a:r>
            <a:r>
              <a:rPr lang="en-US" altLang="zh-CN" b="1" dirty="0"/>
              <a:t>SYN-1</a:t>
            </a:r>
            <a:r>
              <a:rPr lang="zh-CN" altLang="en-US" b="1" dirty="0"/>
              <a:t>数据集上评估聚合查询中</a:t>
            </a:r>
            <a:r>
              <a:rPr lang="en-US" altLang="zh-CN" b="1" dirty="0">
                <a:solidFill>
                  <a:schemeClr val="accent2"/>
                </a:solidFill>
              </a:rPr>
              <a:t>vol</a:t>
            </a:r>
            <a:r>
              <a:rPr lang="zh-CN" altLang="en-US" b="1" dirty="0">
                <a:solidFill>
                  <a:schemeClr val="accent2"/>
                </a:solidFill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</a:rPr>
              <a:t>volume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b="1" dirty="0"/>
              <a:t>的影响。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18158B-CCF0-17E3-797C-B7BC19BCBF5F}"/>
              </a:ext>
            </a:extLst>
          </p:cNvPr>
          <p:cNvSpPr txBox="1"/>
          <p:nvPr/>
        </p:nvSpPr>
        <p:spPr>
          <a:xfrm>
            <a:off x="608965" y="32443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参数设置：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8">
                <a:extLst>
                  <a:ext uri="{FF2B5EF4-FFF2-40B4-BE49-F238E27FC236}">
                    <a16:creationId xmlns:a16="http://schemas.microsoft.com/office/drawing/2014/main" id="{312EC256-E0B8-88BC-5E53-F2B5791E3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0660395"/>
                  </p:ext>
                </p:extLst>
              </p:nvPr>
            </p:nvGraphicFramePr>
            <p:xfrm>
              <a:off x="669925" y="3660210"/>
              <a:ext cx="4695993" cy="235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3702">
                      <a:extLst>
                        <a:ext uri="{9D8B030D-6E8A-4147-A177-3AD203B41FA5}">
                          <a16:colId xmlns:a16="http://schemas.microsoft.com/office/drawing/2014/main" val="1788812407"/>
                        </a:ext>
                      </a:extLst>
                    </a:gridCol>
                    <a:gridCol w="1876960">
                      <a:extLst>
                        <a:ext uri="{9D8B030D-6E8A-4147-A177-3AD203B41FA5}">
                          <a16:colId xmlns:a16="http://schemas.microsoft.com/office/drawing/2014/main" val="861362045"/>
                        </a:ext>
                      </a:extLst>
                    </a:gridCol>
                    <a:gridCol w="1565331">
                      <a:extLst>
                        <a:ext uri="{9D8B030D-6E8A-4147-A177-3AD203B41FA5}">
                          <a16:colId xmlns:a16="http://schemas.microsoft.com/office/drawing/2014/main" val="2798965194"/>
                        </a:ext>
                      </a:extLst>
                    </a:gridCol>
                  </a:tblGrid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参数名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设置值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36404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vol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谓词空间占比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[0.04,0.3]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8622748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dirty="0"/>
                            <a:t>ε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隐私预算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0392436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表中属性总数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671425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聚合属性域大小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096737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谓词中属性个数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9103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8">
                <a:extLst>
                  <a:ext uri="{FF2B5EF4-FFF2-40B4-BE49-F238E27FC236}">
                    <a16:creationId xmlns:a16="http://schemas.microsoft.com/office/drawing/2014/main" id="{312EC256-E0B8-88BC-5E53-F2B5791E3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0660395"/>
                  </p:ext>
                </p:extLst>
              </p:nvPr>
            </p:nvGraphicFramePr>
            <p:xfrm>
              <a:off x="669925" y="3660210"/>
              <a:ext cx="4695993" cy="235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3702">
                      <a:extLst>
                        <a:ext uri="{9D8B030D-6E8A-4147-A177-3AD203B41FA5}">
                          <a16:colId xmlns:a16="http://schemas.microsoft.com/office/drawing/2014/main" val="1788812407"/>
                        </a:ext>
                      </a:extLst>
                    </a:gridCol>
                    <a:gridCol w="1876960">
                      <a:extLst>
                        <a:ext uri="{9D8B030D-6E8A-4147-A177-3AD203B41FA5}">
                          <a16:colId xmlns:a16="http://schemas.microsoft.com/office/drawing/2014/main" val="861362045"/>
                        </a:ext>
                      </a:extLst>
                    </a:gridCol>
                    <a:gridCol w="1565331">
                      <a:extLst>
                        <a:ext uri="{9D8B030D-6E8A-4147-A177-3AD203B41FA5}">
                          <a16:colId xmlns:a16="http://schemas.microsoft.com/office/drawing/2014/main" val="2798965194"/>
                        </a:ext>
                      </a:extLst>
                    </a:gridCol>
                  </a:tblGrid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参数名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设置值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36404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vol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谓词空间占比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[0.04,0.3]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8622748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dirty="0"/>
                            <a:t>ε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隐私预算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0392436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表中属性总数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671425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聚合属性域大小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096737"/>
                      </a:ext>
                    </a:extLst>
                  </a:tr>
                  <a:tr h="3919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5" t="-509375" r="-276699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谓词中属性个数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9103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556959A-AB89-291B-A3ED-4D883A61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17" y="1201689"/>
            <a:ext cx="2391289" cy="19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7C7808-C345-9350-9F27-10385C42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632" y="1234775"/>
            <a:ext cx="2970553" cy="19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8AB573-3D06-290D-6343-EE21C954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674" y="3478800"/>
            <a:ext cx="3053925" cy="198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88A8B3-6B36-F29B-BEFB-0F6A1CAA59EA}"/>
              </a:ext>
            </a:extLst>
          </p:cNvPr>
          <p:cNvSpPr txBox="1"/>
          <p:nvPr/>
        </p:nvSpPr>
        <p:spPr>
          <a:xfrm>
            <a:off x="8880111" y="3330027"/>
            <a:ext cx="31605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对于</a:t>
            </a:r>
            <a:r>
              <a:rPr lang="en-US" altLang="zh-CN" b="1" dirty="0"/>
              <a:t>COUNT</a:t>
            </a:r>
            <a:r>
              <a:rPr lang="zh-CN" altLang="en-US" dirty="0"/>
              <a:t>，</a:t>
            </a:r>
            <a:r>
              <a:rPr lang="en-US" altLang="zh-CN" dirty="0"/>
              <a:t>HIO</a:t>
            </a:r>
            <a:r>
              <a:rPr lang="zh-CN" altLang="en-US" dirty="0"/>
              <a:t>机制相对于</a:t>
            </a:r>
            <a:r>
              <a:rPr lang="en-US" altLang="zh-CN" dirty="0"/>
              <a:t>AHIO</a:t>
            </a:r>
            <a:r>
              <a:rPr lang="zh-CN" altLang="en-US" dirty="0"/>
              <a:t>和</a:t>
            </a:r>
            <a:r>
              <a:rPr lang="en-US" altLang="zh-CN" dirty="0"/>
              <a:t>EHIO</a:t>
            </a:r>
            <a:r>
              <a:rPr lang="zh-CN" altLang="en-US" dirty="0"/>
              <a:t>表现更好。</a:t>
            </a:r>
            <a:r>
              <a:rPr lang="zh-CN" altLang="en-US" b="1" dirty="0"/>
              <a:t>原因是</a:t>
            </a:r>
            <a:r>
              <a:rPr lang="zh-CN" altLang="en-US" dirty="0"/>
              <a:t>后两个机制都为舍入阶段引入的舍入值预留了隐私预算，以支持属性聚合。</a:t>
            </a:r>
            <a:br>
              <a:rPr lang="zh-CN" altLang="en-US" dirty="0"/>
            </a:br>
            <a:r>
              <a:rPr lang="zh-CN" altLang="en-US" b="1" dirty="0"/>
              <a:t>对于</a:t>
            </a:r>
            <a:r>
              <a:rPr lang="en-US" altLang="zh-CN" b="1" dirty="0"/>
              <a:t>SUM</a:t>
            </a:r>
            <a:r>
              <a:rPr lang="zh-CN" altLang="en-US" b="1" dirty="0"/>
              <a:t>和</a:t>
            </a:r>
            <a:r>
              <a:rPr lang="en-US" altLang="zh-CN" b="1" dirty="0"/>
              <a:t>AVG</a:t>
            </a:r>
            <a:r>
              <a:rPr lang="zh-CN" altLang="en-US" dirty="0"/>
              <a:t>，</a:t>
            </a:r>
            <a:r>
              <a:rPr lang="en-US" altLang="zh-CN" dirty="0"/>
              <a:t>AHIO</a:t>
            </a:r>
            <a:r>
              <a:rPr lang="zh-CN" altLang="en-US" dirty="0"/>
              <a:t>和</a:t>
            </a:r>
            <a:r>
              <a:rPr lang="en-US" altLang="zh-CN" dirty="0"/>
              <a:t>EHIO</a:t>
            </a:r>
            <a:r>
              <a:rPr lang="zh-CN" altLang="en-US" dirty="0"/>
              <a:t>的表现始终优于</a:t>
            </a:r>
            <a:r>
              <a:rPr lang="en-US" altLang="zh-CN" dirty="0"/>
              <a:t>HIO</a:t>
            </a:r>
            <a:r>
              <a:rPr lang="zh-CN" altLang="en-US" dirty="0"/>
              <a:t>。</a:t>
            </a:r>
            <a:r>
              <a:rPr lang="en-US" altLang="zh-CN" b="1" dirty="0">
                <a:solidFill>
                  <a:srgbClr val="FF0000"/>
                </a:solidFill>
              </a:rPr>
              <a:t>vol</a:t>
            </a:r>
            <a:r>
              <a:rPr lang="zh-CN" altLang="en-US" dirty="0"/>
              <a:t>对</a:t>
            </a:r>
            <a:r>
              <a:rPr lang="en-US" altLang="zh-CN" dirty="0"/>
              <a:t>COUNT</a:t>
            </a:r>
            <a:r>
              <a:rPr lang="zh-CN" altLang="en-US" dirty="0"/>
              <a:t>和</a:t>
            </a:r>
            <a:r>
              <a:rPr lang="en-US" altLang="zh-CN" dirty="0"/>
              <a:t>SUM</a:t>
            </a:r>
            <a:r>
              <a:rPr lang="zh-CN" altLang="en-US" dirty="0"/>
              <a:t>聚合影响不大，对于</a:t>
            </a:r>
            <a:r>
              <a:rPr lang="en-US" altLang="zh-CN" dirty="0"/>
              <a:t>AVG</a:t>
            </a:r>
            <a:r>
              <a:rPr lang="zh-CN" altLang="en-US" dirty="0"/>
              <a:t>，随着</a:t>
            </a:r>
            <a:r>
              <a:rPr lang="en-US" altLang="zh-CN" dirty="0"/>
              <a:t>vol</a:t>
            </a:r>
            <a:r>
              <a:rPr lang="zh-CN" altLang="en-US" dirty="0"/>
              <a:t>增加相对误差减少。</a:t>
            </a:r>
          </a:p>
        </p:txBody>
      </p:sp>
    </p:spTree>
    <p:extLst>
      <p:ext uri="{BB962C8B-B14F-4D97-AF65-F5344CB8AC3E}">
        <p14:creationId xmlns:p14="http://schemas.microsoft.com/office/powerpoint/2010/main" val="20477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B4B77-6A7A-5B03-C43C-8F5B7A59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3.5 </a:t>
            </a:r>
            <a:r>
              <a:rPr lang="zh-CN" altLang="en-US" sz="3600" dirty="0"/>
              <a:t>针对属性聚合实验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CD8CDD-769A-E057-2AAA-76477CE3E06D}"/>
              </a:ext>
            </a:extLst>
          </p:cNvPr>
          <p:cNvSpPr txBox="1"/>
          <p:nvPr/>
        </p:nvSpPr>
        <p:spPr>
          <a:xfrm>
            <a:off x="669925" y="118884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在</a:t>
            </a:r>
            <a:r>
              <a:rPr lang="en-US" altLang="zh-CN" b="1" dirty="0"/>
              <a:t>SYN-1</a:t>
            </a:r>
            <a:r>
              <a:rPr lang="zh-CN" altLang="en-US" b="1" dirty="0"/>
              <a:t>数据集上评估聚合</a:t>
            </a:r>
            <a:r>
              <a:rPr lang="zh-CN" altLang="en-US" b="1" dirty="0">
                <a:solidFill>
                  <a:srgbClr val="FF0000"/>
                </a:solidFill>
              </a:rPr>
              <a:t>属性域大小</a:t>
            </a:r>
            <a:r>
              <a:rPr lang="en-US" altLang="zh-CN" b="1" dirty="0">
                <a:solidFill>
                  <a:srgbClr val="FF0000"/>
                </a:solidFill>
              </a:rPr>
              <a:t>m</a:t>
            </a:r>
            <a:r>
              <a:rPr lang="zh-CN" altLang="en-US" b="1" dirty="0"/>
              <a:t>的影响：（</a:t>
            </a:r>
            <a:r>
              <a:rPr lang="zh-CN" altLang="en-US" b="1" dirty="0">
                <a:solidFill>
                  <a:srgbClr val="FF8C00"/>
                </a:solidFill>
              </a:rPr>
              <a:t>黄</a:t>
            </a:r>
            <a:r>
              <a:rPr lang="zh-CN" altLang="en-US" b="1" dirty="0">
                <a:solidFill>
                  <a:srgbClr val="228B22"/>
                </a:solidFill>
              </a:rPr>
              <a:t>绿</a:t>
            </a:r>
            <a:r>
              <a:rPr lang="zh-CN" altLang="en-US" b="1" dirty="0">
                <a:solidFill>
                  <a:srgbClr val="4169E1"/>
                </a:solidFill>
              </a:rPr>
              <a:t>蓝</a:t>
            </a:r>
            <a:r>
              <a:rPr lang="zh-CN" altLang="en-US" b="1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E63C291C-4C81-AD56-BFF5-BC8599B32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654897"/>
                  </p:ext>
                </p:extLst>
              </p:nvPr>
            </p:nvGraphicFramePr>
            <p:xfrm>
              <a:off x="669925" y="3871064"/>
              <a:ext cx="3249560" cy="2215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780">
                      <a:extLst>
                        <a:ext uri="{9D8B030D-6E8A-4147-A177-3AD203B41FA5}">
                          <a16:colId xmlns:a16="http://schemas.microsoft.com/office/drawing/2014/main" val="4026409237"/>
                        </a:ext>
                      </a:extLst>
                    </a:gridCol>
                    <a:gridCol w="1624780">
                      <a:extLst>
                        <a:ext uri="{9D8B030D-6E8A-4147-A177-3AD203B41FA5}">
                          <a16:colId xmlns:a16="http://schemas.microsoft.com/office/drawing/2014/main" val="99019760"/>
                        </a:ext>
                      </a:extLst>
                    </a:gridCol>
                  </a:tblGrid>
                  <a:tr h="1559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参数名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设置值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8476779"/>
                      </a:ext>
                    </a:extLst>
                  </a:tr>
                  <a:tr h="286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{5,25,125,250}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8664047"/>
                      </a:ext>
                    </a:extLst>
                  </a:tr>
                  <a:tr h="286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dirty="0"/>
                            <a:t>ε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3191325"/>
                      </a:ext>
                    </a:extLst>
                  </a:tr>
                  <a:tr h="286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733613"/>
                      </a:ext>
                    </a:extLst>
                  </a:tr>
                  <a:tr h="286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vol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998506"/>
                      </a:ext>
                    </a:extLst>
                  </a:tr>
                  <a:tr h="2867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8599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E63C291C-4C81-AD56-BFF5-BC8599B32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654897"/>
                  </p:ext>
                </p:extLst>
              </p:nvPr>
            </p:nvGraphicFramePr>
            <p:xfrm>
              <a:off x="669925" y="3871064"/>
              <a:ext cx="3249560" cy="2215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780">
                      <a:extLst>
                        <a:ext uri="{9D8B030D-6E8A-4147-A177-3AD203B41FA5}">
                          <a16:colId xmlns:a16="http://schemas.microsoft.com/office/drawing/2014/main" val="4026409237"/>
                        </a:ext>
                      </a:extLst>
                    </a:gridCol>
                    <a:gridCol w="1624780">
                      <a:extLst>
                        <a:ext uri="{9D8B030D-6E8A-4147-A177-3AD203B41FA5}">
                          <a16:colId xmlns:a16="http://schemas.microsoft.com/office/drawing/2014/main" val="9901976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参数名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设置值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84767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{5,25,125,250}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8664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dirty="0"/>
                            <a:t>ε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31913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7336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vol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99850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5" t="-476563" r="-10187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85990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4C4A033-4294-607F-F8AF-9C19AB0D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558181"/>
            <a:ext cx="2787560" cy="214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EC5895E-BC7E-F0AF-8E26-97BDBE0D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03" y="1521924"/>
            <a:ext cx="3448673" cy="211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84808B-8C86-CF69-75C9-029305C1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01" y="1571380"/>
            <a:ext cx="3249559" cy="203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67493F-ED27-805B-A552-26268B4CBB4C}"/>
              </a:ext>
            </a:extLst>
          </p:cNvPr>
          <p:cNvSpPr txBox="1"/>
          <p:nvPr/>
        </p:nvSpPr>
        <p:spPr>
          <a:xfrm>
            <a:off x="4456853" y="3912018"/>
            <a:ext cx="7063634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域大小</a:t>
            </a:r>
            <a:r>
              <a:rPr lang="en-US" altLang="zh-CN" b="1" dirty="0"/>
              <a:t>m</a:t>
            </a:r>
            <a:r>
              <a:rPr lang="zh-CN" altLang="en-US" dirty="0"/>
              <a:t>对</a:t>
            </a:r>
            <a:r>
              <a:rPr lang="en-US" altLang="zh-CN" dirty="0"/>
              <a:t>COUNT</a:t>
            </a:r>
            <a:r>
              <a:rPr lang="zh-CN" altLang="en-US" dirty="0"/>
              <a:t>的绝对误差有</a:t>
            </a:r>
            <a:r>
              <a:rPr lang="zh-CN" altLang="en-US" b="1" dirty="0"/>
              <a:t>轻微</a:t>
            </a:r>
            <a:r>
              <a:rPr lang="zh-CN" altLang="en-US" dirty="0"/>
              <a:t>影响。因为划分层高度和域大小存在对数关系。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对于</a:t>
            </a:r>
            <a:r>
              <a:rPr lang="en-US" altLang="zh-CN" dirty="0"/>
              <a:t>SUM</a:t>
            </a:r>
            <a:r>
              <a:rPr lang="zh-CN" altLang="en-US" dirty="0"/>
              <a:t>和</a:t>
            </a:r>
            <a:r>
              <a:rPr lang="en-US" altLang="zh-CN" dirty="0"/>
              <a:t>AVG</a:t>
            </a:r>
            <a:r>
              <a:rPr lang="zh-CN" altLang="en-US" dirty="0"/>
              <a:t>，在</a:t>
            </a:r>
            <a:r>
              <a:rPr lang="en-US" altLang="zh-CN" dirty="0"/>
              <a:t>AHIO</a:t>
            </a:r>
            <a:r>
              <a:rPr lang="zh-CN" altLang="en-US" dirty="0"/>
              <a:t>和</a:t>
            </a:r>
            <a:r>
              <a:rPr lang="en-US" altLang="zh-CN" dirty="0"/>
              <a:t>EHIO</a:t>
            </a:r>
            <a:r>
              <a:rPr lang="zh-CN" altLang="en-US" dirty="0"/>
              <a:t>机制下域大小对误差的影响并不大，对于</a:t>
            </a:r>
            <a:r>
              <a:rPr lang="en-US" altLang="zh-CN" dirty="0"/>
              <a:t>HIO</a:t>
            </a:r>
            <a:r>
              <a:rPr lang="zh-CN" altLang="en-US" dirty="0"/>
              <a:t>机制，其误差随着域大小的增大而快速增大。</a:t>
            </a:r>
          </a:p>
        </p:txBody>
      </p:sp>
    </p:spTree>
    <p:extLst>
      <p:ext uri="{BB962C8B-B14F-4D97-AF65-F5344CB8AC3E}">
        <p14:creationId xmlns:p14="http://schemas.microsoft.com/office/powerpoint/2010/main" val="38711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DB40A-CA40-D041-125B-753E1374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sz="4000" dirty="0"/>
              <a:t>.5 </a:t>
            </a:r>
            <a:r>
              <a:rPr lang="zh-CN" altLang="en-US" sz="4000" dirty="0"/>
              <a:t>针对属性聚合实验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525240-88DD-5F26-FF18-85059941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770419"/>
            <a:ext cx="2879476" cy="22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DEE34D-21DB-8F99-73F4-C2BFCE56D45E}"/>
              </a:ext>
            </a:extLst>
          </p:cNvPr>
          <p:cNvSpPr txBox="1"/>
          <p:nvPr/>
        </p:nvSpPr>
        <p:spPr>
          <a:xfrm>
            <a:off x="677314" y="1279628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评估在数据集</a:t>
            </a:r>
            <a:r>
              <a:rPr lang="en-US" altLang="zh-CN" b="1" dirty="0"/>
              <a:t>SYN-1</a:t>
            </a:r>
            <a:r>
              <a:rPr lang="zh-CN" altLang="en-US" b="1" dirty="0"/>
              <a:t>上</a:t>
            </a:r>
            <a:r>
              <a:rPr lang="zh-CN" altLang="en-US" b="1" dirty="0">
                <a:solidFill>
                  <a:srgbClr val="FF0000"/>
                </a:solidFill>
              </a:rPr>
              <a:t>属性总数量</a:t>
            </a:r>
            <a:r>
              <a:rPr lang="en-US" altLang="zh-CN" b="1" dirty="0">
                <a:solidFill>
                  <a:srgbClr val="FF0000"/>
                </a:solidFill>
              </a:rPr>
              <a:t>d </a:t>
            </a:r>
            <a:r>
              <a:rPr lang="zh-CN" altLang="en-US" b="1" dirty="0"/>
              <a:t>的影响：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33D1BB-6CF0-66FE-B12C-BABBDC0E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01" y="1733064"/>
            <a:ext cx="3797023" cy="2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6E543DB-69D0-E29E-42C6-1F4BB2C0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19" y="1825337"/>
            <a:ext cx="3651111" cy="217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DAD075-50C4-C576-0B7E-F50ED19314A3}"/>
              </a:ext>
            </a:extLst>
          </p:cNvPr>
          <p:cNvSpPr txBox="1"/>
          <p:nvPr/>
        </p:nvSpPr>
        <p:spPr>
          <a:xfrm>
            <a:off x="677314" y="4125317"/>
            <a:ext cx="631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结论：随着属性总数量</a:t>
            </a:r>
            <a:r>
              <a:rPr lang="en-US" altLang="zh-CN" b="1" dirty="0"/>
              <a:t>d</a:t>
            </a:r>
            <a:r>
              <a:rPr lang="zh-CN" altLang="en-US" b="1" dirty="0"/>
              <a:t>的增加，所有误差度量也随着增加。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7510F-80B3-3E49-0AD3-A8980926CBE8}"/>
              </a:ext>
            </a:extLst>
          </p:cNvPr>
          <p:cNvSpPr txBox="1"/>
          <p:nvPr/>
        </p:nvSpPr>
        <p:spPr>
          <a:xfrm>
            <a:off x="7396219" y="4125317"/>
            <a:ext cx="457048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以上三个实验都是针对在敏感属性上的聚合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B6B91DD7-1237-1824-C68D-ED357AD22CC0}"/>
              </a:ext>
            </a:extLst>
          </p:cNvPr>
          <p:cNvSpPr txBox="1"/>
          <p:nvPr/>
        </p:nvSpPr>
        <p:spPr>
          <a:xfrm>
            <a:off x="669925" y="4616107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为了更好理解</a:t>
            </a:r>
            <a:r>
              <a:rPr lang="zh-CN" altLang="en-US" b="1" dirty="0"/>
              <a:t>舍入技术</a:t>
            </a:r>
            <a:r>
              <a:rPr lang="zh-CN" altLang="en-US" dirty="0"/>
              <a:t>的影响，当被发布聚合属性为</a:t>
            </a:r>
            <a:r>
              <a:rPr lang="zh-CN" altLang="en-US" b="1" dirty="0"/>
              <a:t>非敏感属性</a:t>
            </a:r>
            <a:r>
              <a:rPr lang="zh-CN" altLang="en-US" dirty="0"/>
              <a:t>时，我们使用</a:t>
            </a:r>
            <a:r>
              <a:rPr lang="en-US" altLang="zh-CN" dirty="0"/>
              <a:t>HIO</a:t>
            </a:r>
            <a:r>
              <a:rPr lang="zh-CN" altLang="en-US" dirty="0"/>
              <a:t>进行评估。结果在图中</a:t>
            </a:r>
            <a:r>
              <a:rPr lang="en-US" altLang="zh-CN" b="1" dirty="0">
                <a:solidFill>
                  <a:srgbClr val="FF0000"/>
                </a:solidFill>
              </a:rPr>
              <a:t>HIO-PUB</a:t>
            </a:r>
            <a:r>
              <a:rPr lang="zh-CN" altLang="en-US" dirty="0"/>
              <a:t>表示，对</a:t>
            </a:r>
            <a:r>
              <a:rPr lang="en-US" altLang="zh-CN" b="1" dirty="0"/>
              <a:t>SUM</a:t>
            </a:r>
            <a:r>
              <a:rPr lang="zh-CN" altLang="en-US" b="1" dirty="0"/>
              <a:t>和</a:t>
            </a:r>
            <a:r>
              <a:rPr lang="en-US" altLang="zh-CN" b="1" dirty="0"/>
              <a:t>AVG</a:t>
            </a:r>
            <a:r>
              <a:rPr lang="zh-CN" altLang="en-US" dirty="0"/>
              <a:t>评估（在</a:t>
            </a:r>
            <a:r>
              <a:rPr lang="en-US" altLang="zh-CN" dirty="0"/>
              <a:t>COUNT</a:t>
            </a:r>
            <a:r>
              <a:rPr lang="zh-CN" altLang="en-US" dirty="0"/>
              <a:t>聚合时结果与</a:t>
            </a:r>
            <a:r>
              <a:rPr lang="en-US" altLang="zh-CN" dirty="0"/>
              <a:t>HIO</a:t>
            </a:r>
            <a:r>
              <a:rPr lang="zh-CN" altLang="en-US" dirty="0"/>
              <a:t>相同）。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66CAC5-A595-455F-5326-4BBBCD7B31AD}"/>
              </a:ext>
            </a:extLst>
          </p:cNvPr>
          <p:cNvSpPr txBox="1"/>
          <p:nvPr/>
        </p:nvSpPr>
        <p:spPr>
          <a:xfrm>
            <a:off x="677314" y="5732980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结论：与</a:t>
            </a:r>
            <a:r>
              <a:rPr lang="en-US" altLang="zh-CN" b="1" dirty="0"/>
              <a:t>HIO-PUB</a:t>
            </a:r>
            <a:r>
              <a:rPr lang="zh-CN" altLang="en-US" b="1" dirty="0"/>
              <a:t>相比，</a:t>
            </a:r>
            <a:r>
              <a:rPr lang="en-US" altLang="zh-CN" b="1" dirty="0"/>
              <a:t>AHIO</a:t>
            </a:r>
            <a:r>
              <a:rPr lang="zh-CN" altLang="en-US" b="1" dirty="0"/>
              <a:t>和</a:t>
            </a:r>
            <a:r>
              <a:rPr lang="en-US" altLang="zh-CN" b="1" dirty="0"/>
              <a:t>EHIO</a:t>
            </a:r>
            <a:r>
              <a:rPr lang="zh-CN" altLang="en-US" b="1" dirty="0"/>
              <a:t>的效用有很明显的持续下降。</a:t>
            </a:r>
          </a:p>
        </p:txBody>
      </p:sp>
    </p:spTree>
    <p:extLst>
      <p:ext uri="{BB962C8B-B14F-4D97-AF65-F5344CB8AC3E}">
        <p14:creationId xmlns:p14="http://schemas.microsoft.com/office/powerpoint/2010/main" val="30951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5CB96-87F8-3EC9-2A46-86D57D96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3.6 </a:t>
            </a:r>
            <a:r>
              <a:rPr lang="zh-CN" altLang="en-US" sz="3600" dirty="0"/>
              <a:t>边际发布下的结果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FB3FCB-E126-3A80-A5F3-6E93FE0AFCB4}"/>
              </a:ext>
            </a:extLst>
          </p:cNvPr>
          <p:cNvSpPr txBox="1"/>
          <p:nvPr/>
        </p:nvSpPr>
        <p:spPr>
          <a:xfrm>
            <a:off x="589143" y="1169329"/>
            <a:ext cx="10771784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当底层多维分析频率</a:t>
            </a:r>
            <a:r>
              <a:rPr lang="en-US" altLang="zh-CN" dirty="0"/>
              <a:t>oracle</a:t>
            </a:r>
            <a:r>
              <a:rPr lang="zh-CN" altLang="en-US" dirty="0"/>
              <a:t>为</a:t>
            </a:r>
            <a:r>
              <a:rPr lang="zh-CN" altLang="en-US" b="1" dirty="0"/>
              <a:t>边际发布（</a:t>
            </a:r>
            <a:r>
              <a:rPr lang="en-US" altLang="zh-CN" b="1" dirty="0"/>
              <a:t>Marginal </a:t>
            </a:r>
            <a:r>
              <a:rPr lang="en-US" altLang="zh-CN" b="1" dirty="0" err="1"/>
              <a:t>Release,MG</a:t>
            </a:r>
            <a:r>
              <a:rPr lang="zh-CN" altLang="en-US" b="1" dirty="0"/>
              <a:t>）</a:t>
            </a:r>
            <a:r>
              <a:rPr lang="zh-CN" altLang="en-US" dirty="0"/>
              <a:t>时，评估了</a:t>
            </a:r>
            <a:r>
              <a:rPr lang="en-US" altLang="zh-CN" dirty="0"/>
              <a:t>PRP(partition-rounding-perturb)</a:t>
            </a:r>
            <a:r>
              <a:rPr lang="zh-CN" altLang="en-US" dirty="0"/>
              <a:t>框架。并报告了</a:t>
            </a:r>
            <a:r>
              <a:rPr lang="zh-CN" altLang="en-US" b="1" dirty="0">
                <a:solidFill>
                  <a:srgbClr val="FF0000"/>
                </a:solidFill>
              </a:rPr>
              <a:t>利用</a:t>
            </a:r>
            <a:r>
              <a:rPr lang="en-US" altLang="zh-CN" b="1" dirty="0">
                <a:solidFill>
                  <a:srgbClr val="FF0000"/>
                </a:solidFill>
              </a:rPr>
              <a:t>MG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AHIO(Augment-then-perturb)</a:t>
            </a:r>
            <a:r>
              <a:rPr lang="zh-CN" altLang="en-US" dirty="0"/>
              <a:t>的结果（</a:t>
            </a:r>
            <a:r>
              <a:rPr lang="en-US" altLang="zh-CN" dirty="0">
                <a:solidFill>
                  <a:srgbClr val="BC8F8F"/>
                </a:solidFill>
              </a:rPr>
              <a:t>AMG</a:t>
            </a:r>
            <a:r>
              <a:rPr lang="zh-CN" altLang="en-US" dirty="0"/>
              <a:t>）。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30F4E9-41F7-7F25-0336-561F20E2E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07" y="2364511"/>
            <a:ext cx="6578607" cy="2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813EA3-C202-8A05-CE2A-BEA289951DE8}"/>
              </a:ext>
            </a:extLst>
          </p:cNvPr>
          <p:cNvSpPr txBox="1"/>
          <p:nvPr/>
        </p:nvSpPr>
        <p:spPr>
          <a:xfrm>
            <a:off x="669925" y="4493488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结论：</a:t>
            </a:r>
            <a:r>
              <a:rPr lang="en-US" altLang="zh-CN" b="1" dirty="0"/>
              <a:t>vol</a:t>
            </a:r>
            <a:r>
              <a:rPr lang="zh-CN" altLang="en-US" b="1" dirty="0"/>
              <a:t>增加时，</a:t>
            </a:r>
            <a:r>
              <a:rPr lang="en-US" altLang="zh-CN" b="1" dirty="0"/>
              <a:t>AMG</a:t>
            </a:r>
            <a:r>
              <a:rPr lang="zh-CN" altLang="en-US" b="1" dirty="0"/>
              <a:t>误差的增加要远远快过</a:t>
            </a:r>
            <a:r>
              <a:rPr lang="en-US" altLang="zh-CN" b="1" dirty="0"/>
              <a:t>AHIO</a:t>
            </a:r>
            <a:r>
              <a:rPr lang="zh-CN" altLang="en-US" b="1" dirty="0"/>
              <a:t>和</a:t>
            </a:r>
            <a:r>
              <a:rPr lang="en-US" altLang="zh-CN" b="1" dirty="0"/>
              <a:t>EHIO</a:t>
            </a:r>
            <a:r>
              <a:rPr lang="zh-CN" altLang="en-US" b="1" dirty="0"/>
              <a:t>。因为</a:t>
            </a:r>
            <a:r>
              <a:rPr lang="en-US" altLang="zh-CN" b="1" dirty="0"/>
              <a:t>MG</a:t>
            </a:r>
            <a:r>
              <a:rPr lang="zh-CN" altLang="en-US" b="1" dirty="0"/>
              <a:t>用多点条件估计大范围谓词。当</a:t>
            </a:r>
            <a:r>
              <a:rPr lang="en-US" altLang="zh-CN" b="1" dirty="0"/>
              <a:t>vol</a:t>
            </a:r>
            <a:r>
              <a:rPr lang="zh-CN" altLang="en-US" b="1" dirty="0"/>
              <a:t>不是很大时</a:t>
            </a:r>
            <a:r>
              <a:rPr lang="en-US" altLang="zh-CN" b="1" dirty="0"/>
              <a:t>&lt;=0.15,AMG</a:t>
            </a:r>
            <a:r>
              <a:rPr lang="zh-CN" altLang="en-US" b="1" dirty="0"/>
              <a:t>的误差与</a:t>
            </a:r>
            <a:r>
              <a:rPr lang="en-US" altLang="zh-CN" b="1" dirty="0"/>
              <a:t>AHIO</a:t>
            </a:r>
            <a:r>
              <a:rPr lang="zh-CN" altLang="en-US" b="1" dirty="0"/>
              <a:t>和</a:t>
            </a:r>
            <a:r>
              <a:rPr lang="en-US" altLang="zh-CN" b="1" dirty="0"/>
              <a:t>EHIO</a:t>
            </a:r>
            <a:r>
              <a:rPr lang="zh-CN" altLang="en-US" b="1" dirty="0"/>
              <a:t>的误差相当。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FD451E-4757-1373-B003-38ED08192997}"/>
              </a:ext>
            </a:extLst>
          </p:cNvPr>
          <p:cNvSpPr txBox="1"/>
          <p:nvPr/>
        </p:nvSpPr>
        <p:spPr>
          <a:xfrm>
            <a:off x="669925" y="2628054"/>
            <a:ext cx="314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vol</a:t>
            </a:r>
            <a:r>
              <a:rPr lang="zh-CN" altLang="en-US" dirty="0"/>
              <a:t>不同时</a:t>
            </a:r>
            <a:r>
              <a:rPr lang="en-US" altLang="zh-CN" dirty="0"/>
              <a:t>SUM</a:t>
            </a:r>
            <a:r>
              <a:rPr lang="zh-CN" altLang="en-US" dirty="0"/>
              <a:t>和</a:t>
            </a:r>
            <a:r>
              <a:rPr lang="en-US" altLang="zh-CN" dirty="0"/>
              <a:t>AVG</a:t>
            </a:r>
            <a:r>
              <a:rPr lang="zh-CN" altLang="en-US" dirty="0"/>
              <a:t>的结果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8DC4D8-2F3E-EAFF-FD71-FF798847E1D1}"/>
              </a:ext>
            </a:extLst>
          </p:cNvPr>
          <p:cNvSpPr txBox="1"/>
          <p:nvPr/>
        </p:nvSpPr>
        <p:spPr>
          <a:xfrm>
            <a:off x="589143" y="5650929"/>
            <a:ext cx="1093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参考文献：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Kulkarni,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Tejas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D. et al. “</a:t>
            </a:r>
            <a:r>
              <a:rPr lang="en-US" altLang="zh-CN" sz="16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Marginal Release Under Local Differential Privacy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.” </a:t>
            </a:r>
            <a:r>
              <a:rPr lang="en-US" altLang="zh-CN" sz="1600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2018 International Conference on Management of Data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(2018): n.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61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52EF-1295-FAE2-2CB0-CF1B5D24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3.7 </a:t>
            </a:r>
            <a:r>
              <a:rPr lang="zh-CN" altLang="en-US" sz="3600" dirty="0"/>
              <a:t>针对真实数据集</a:t>
            </a:r>
            <a:r>
              <a:rPr lang="en-US" altLang="zh-CN" sz="3600" dirty="0"/>
              <a:t>PUMS-P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A30643-9CB1-04B7-5280-81C94CF252B1}"/>
              </a:ext>
            </a:extLst>
          </p:cNvPr>
          <p:cNvSpPr txBox="1"/>
          <p:nvPr/>
        </p:nvSpPr>
        <p:spPr>
          <a:xfrm>
            <a:off x="603962" y="1217656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在样本</a:t>
            </a:r>
            <a:r>
              <a:rPr lang="en-US" altLang="zh-CN" b="1" dirty="0"/>
              <a:t>PUMS-P</a:t>
            </a:r>
            <a:r>
              <a:rPr lang="zh-CN" altLang="en-US" dirty="0"/>
              <a:t>上的查询示例</a:t>
            </a:r>
            <a:r>
              <a:rPr lang="en-US" altLang="zh-CN" dirty="0"/>
              <a:t>:</a:t>
            </a:r>
            <a:r>
              <a:rPr lang="zh-CN" altLang="en-US" dirty="0"/>
              <a:t>（无表联合）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2842D2-CB6A-21C6-D737-190A84267BDB}"/>
              </a:ext>
            </a:extLst>
          </p:cNvPr>
          <p:cNvSpPr txBox="1"/>
          <p:nvPr/>
        </p:nvSpPr>
        <p:spPr>
          <a:xfrm>
            <a:off x="669925" y="17919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利用如下查询：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74EE74-00A5-924E-FB3E-FAE345E8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44" y="1791978"/>
            <a:ext cx="6226055" cy="180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90C41B-D370-3299-36D3-99B1349061E5}"/>
              </a:ext>
            </a:extLst>
          </p:cNvPr>
          <p:cNvSpPr txBox="1"/>
          <p:nvPr/>
        </p:nvSpPr>
        <p:spPr>
          <a:xfrm>
            <a:off x="669925" y="3969053"/>
            <a:ext cx="10623421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设置不同的隐私预算</a:t>
            </a:r>
            <a:r>
              <a:rPr lang="en-US" altLang="zh-CN" dirty="0"/>
              <a:t>=0.5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，并利用机制</a:t>
            </a:r>
            <a:r>
              <a:rPr lang="en-US" altLang="zh-CN" dirty="0"/>
              <a:t>HIO</a:t>
            </a:r>
            <a:r>
              <a:rPr lang="zh-CN" altLang="en-US" dirty="0"/>
              <a:t>、</a:t>
            </a:r>
            <a:r>
              <a:rPr lang="en-US" altLang="zh-CN" dirty="0"/>
              <a:t>AHIO</a:t>
            </a:r>
            <a:r>
              <a:rPr lang="zh-CN" altLang="en-US" dirty="0"/>
              <a:t>、</a:t>
            </a:r>
            <a:r>
              <a:rPr lang="en-US" altLang="zh-CN" dirty="0"/>
              <a:t>EHIO</a:t>
            </a:r>
            <a:r>
              <a:rPr lang="zh-CN" altLang="en-US" dirty="0"/>
              <a:t>和</a:t>
            </a:r>
            <a:r>
              <a:rPr lang="en-US" altLang="zh-CN" dirty="0"/>
              <a:t>AHIO-RDC</a:t>
            </a:r>
            <a:r>
              <a:rPr lang="zh-CN" altLang="en-US" dirty="0"/>
              <a:t>来测试。</a:t>
            </a:r>
            <a:br>
              <a:rPr lang="zh-CN" altLang="en-US" dirty="0"/>
            </a:br>
            <a:r>
              <a:rPr lang="zh-CN" altLang="en-US" dirty="0"/>
              <a:t>对于每个设置，我们发布数据</a:t>
            </a:r>
            <a:r>
              <a:rPr lang="en-US" altLang="zh-CN" dirty="0"/>
              <a:t>10</a:t>
            </a:r>
            <a:r>
              <a:rPr lang="zh-CN" altLang="en-US" dirty="0"/>
              <a:t>次，在</a:t>
            </a:r>
            <a:r>
              <a:rPr lang="en-US" altLang="zh-CN" dirty="0"/>
              <a:t>10</a:t>
            </a:r>
            <a:r>
              <a:rPr lang="zh-CN" altLang="en-US" dirty="0"/>
              <a:t>次发布上评估三种查询，并报告</a:t>
            </a:r>
            <a:r>
              <a:rPr lang="zh-CN" altLang="en-US" b="1" dirty="0"/>
              <a:t>平均聚合结果</a:t>
            </a:r>
            <a:r>
              <a:rPr lang="zh-CN" altLang="en-US" dirty="0"/>
              <a:t>以及</a:t>
            </a:r>
            <a:r>
              <a:rPr lang="zh-CN" altLang="en-US" b="1" dirty="0"/>
              <a:t>标准偏差</a:t>
            </a:r>
            <a:r>
              <a:rPr lang="zh-CN" altLang="en-US" dirty="0"/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00C845-12FF-FEBF-529F-5EB4298B85BC}"/>
              </a:ext>
            </a:extLst>
          </p:cNvPr>
          <p:cNvSpPr txBox="1"/>
          <p:nvPr/>
        </p:nvSpPr>
        <p:spPr>
          <a:xfrm>
            <a:off x="5012266" y="122567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单表条件下的单维或多维查询</a:t>
            </a:r>
          </a:p>
        </p:txBody>
      </p:sp>
    </p:spTree>
    <p:extLst>
      <p:ext uri="{BB962C8B-B14F-4D97-AF65-F5344CB8AC3E}">
        <p14:creationId xmlns:p14="http://schemas.microsoft.com/office/powerpoint/2010/main" val="26314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29051-22C2-1DE9-B9E8-2B8351A9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3.7 </a:t>
            </a:r>
            <a:r>
              <a:rPr lang="zh-CN" altLang="en-US" sz="3600" dirty="0"/>
              <a:t>针对真实数据集</a:t>
            </a:r>
            <a:r>
              <a:rPr lang="en-US" altLang="zh-CN" sz="3600" dirty="0"/>
              <a:t>PUMS-P</a:t>
            </a:r>
            <a:endParaRPr lang="zh-CN" altLang="en-US" sz="36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D2FCD1-3414-F63C-A2AE-208FC8D18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5" y="1210880"/>
            <a:ext cx="5310295" cy="462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D928D9-44FF-E19A-8C54-C23ECDD77E69}"/>
              </a:ext>
            </a:extLst>
          </p:cNvPr>
          <p:cNvSpPr txBox="1"/>
          <p:nvPr/>
        </p:nvSpPr>
        <p:spPr>
          <a:xfrm>
            <a:off x="6353068" y="1325481"/>
            <a:ext cx="5167419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结论：对于所有机制和设置，我们在标准偏差间隔内得到了真正的聚合结果。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突出显示</a:t>
            </a:r>
            <a:r>
              <a:rPr lang="zh-CN" altLang="en-US" b="1" dirty="0">
                <a:solidFill>
                  <a:schemeClr val="accent2"/>
                </a:solidFill>
              </a:rPr>
              <a:t>标准偏差最小</a:t>
            </a:r>
            <a:r>
              <a:rPr lang="zh-CN" altLang="en-US" dirty="0"/>
              <a:t>的机制，因为它提供了最佳的置信区间。</a:t>
            </a:r>
            <a:br>
              <a:rPr lang="zh-CN" altLang="en-US" dirty="0"/>
            </a:br>
            <a:r>
              <a:rPr lang="en-US" altLang="zh-CN" dirty="0"/>
              <a:t>AHIO</a:t>
            </a:r>
            <a:r>
              <a:rPr lang="zh-CN" altLang="en-US" dirty="0"/>
              <a:t>、</a:t>
            </a:r>
            <a:r>
              <a:rPr lang="en-US" altLang="zh-CN" dirty="0"/>
              <a:t>EHIO</a:t>
            </a:r>
            <a:r>
              <a:rPr lang="zh-CN" altLang="en-US" dirty="0"/>
              <a:t>和</a:t>
            </a:r>
            <a:r>
              <a:rPr lang="en-US" altLang="zh-CN" dirty="0"/>
              <a:t>AHIO-RDC</a:t>
            </a:r>
            <a:r>
              <a:rPr lang="zh-CN" altLang="en-US" dirty="0"/>
              <a:t>始终优于</a:t>
            </a:r>
            <a:r>
              <a:rPr lang="en-US" altLang="zh-CN" dirty="0"/>
              <a:t>HIO</a:t>
            </a:r>
            <a:r>
              <a:rPr lang="zh-CN" altLang="en-US" dirty="0"/>
              <a:t>，并且</a:t>
            </a:r>
            <a:r>
              <a:rPr lang="en-US" altLang="zh-CN" dirty="0"/>
              <a:t>AHIO</a:t>
            </a:r>
            <a:r>
              <a:rPr lang="zh-CN" altLang="en-US" dirty="0"/>
              <a:t>与</a:t>
            </a:r>
            <a:r>
              <a:rPr lang="en-US" altLang="zh-CN" dirty="0"/>
              <a:t>EHIO</a:t>
            </a:r>
            <a:r>
              <a:rPr lang="zh-CN" altLang="en-US" dirty="0"/>
              <a:t>的效果相当；</a:t>
            </a:r>
            <a:br>
              <a:rPr lang="zh-CN" altLang="en-US" dirty="0"/>
            </a:br>
            <a:r>
              <a:rPr lang="en-US" altLang="zh-CN" dirty="0"/>
              <a:t>AHIO-RDC</a:t>
            </a:r>
            <a:r>
              <a:rPr lang="zh-CN" altLang="en-US" dirty="0"/>
              <a:t>的性能优于</a:t>
            </a:r>
            <a:r>
              <a:rPr lang="en-US" altLang="zh-CN" dirty="0"/>
              <a:t>AHIO</a:t>
            </a:r>
            <a:r>
              <a:rPr lang="zh-CN" altLang="en-US" dirty="0"/>
              <a:t>，特别是对于更具选择性的查询，如第三个；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205EA9-3632-666E-9268-7B6BABC0B628}"/>
              </a:ext>
            </a:extLst>
          </p:cNvPr>
          <p:cNvSpPr/>
          <p:nvPr/>
        </p:nvSpPr>
        <p:spPr>
          <a:xfrm>
            <a:off x="1374987" y="2465494"/>
            <a:ext cx="3935306" cy="345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1B4014-ECCD-0D3E-9278-45D1577CEECC}"/>
              </a:ext>
            </a:extLst>
          </p:cNvPr>
          <p:cNvSpPr/>
          <p:nvPr/>
        </p:nvSpPr>
        <p:spPr>
          <a:xfrm>
            <a:off x="1374987" y="4065547"/>
            <a:ext cx="3935306" cy="398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AC8EED-387C-EF00-93A5-A98C400F2830}"/>
              </a:ext>
            </a:extLst>
          </p:cNvPr>
          <p:cNvSpPr/>
          <p:nvPr/>
        </p:nvSpPr>
        <p:spPr>
          <a:xfrm>
            <a:off x="1374987" y="5382960"/>
            <a:ext cx="3935306" cy="398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010657-91A5-4FA2-0383-D27097B3FFF7}"/>
              </a:ext>
            </a:extLst>
          </p:cNvPr>
          <p:cNvSpPr txBox="1"/>
          <p:nvPr/>
        </p:nvSpPr>
        <p:spPr>
          <a:xfrm>
            <a:off x="6624320" y="49716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EEDCEC-2AAB-1AAE-2267-A277DD84AB65}"/>
              </a:ext>
            </a:extLst>
          </p:cNvPr>
          <p:cNvSpPr txBox="1"/>
          <p:nvPr/>
        </p:nvSpPr>
        <p:spPr>
          <a:xfrm>
            <a:off x="6353067" y="4729680"/>
            <a:ext cx="5167419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此外</a:t>
            </a:r>
            <a:r>
              <a:rPr lang="zh-CN" altLang="en-US" dirty="0"/>
              <a:t>，当范围谓词变得</a:t>
            </a:r>
            <a:r>
              <a:rPr lang="zh-CN" altLang="en-US" b="1" dirty="0"/>
              <a:t>更具选择性</a:t>
            </a:r>
            <a:r>
              <a:rPr lang="zh-CN" altLang="en-US" dirty="0"/>
              <a:t>时，标准偏差会增加；而随着隐私预算的增加，标准偏差则会减小。</a:t>
            </a:r>
          </a:p>
        </p:txBody>
      </p:sp>
    </p:spTree>
    <p:extLst>
      <p:ext uri="{BB962C8B-B14F-4D97-AF65-F5344CB8AC3E}">
        <p14:creationId xmlns:p14="http://schemas.microsoft.com/office/powerpoint/2010/main" val="198847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3656D-B025-5618-8837-2F72BCBD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3.8 </a:t>
            </a:r>
            <a:r>
              <a:rPr lang="zh-CN" altLang="en-US" sz="3600" dirty="0"/>
              <a:t>评估范围一致性优化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8852B6-7D06-9D9C-8B4F-FD77E9525EEF}"/>
              </a:ext>
            </a:extLst>
          </p:cNvPr>
          <p:cNvSpPr txBox="1"/>
          <p:nvPr/>
        </p:nvSpPr>
        <p:spPr>
          <a:xfrm>
            <a:off x="669925" y="1264017"/>
            <a:ext cx="6053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Range Consistency Optimization </a:t>
            </a:r>
            <a:r>
              <a:rPr lang="zh-CN" altLang="en-US" sz="2000" b="1" dirty="0"/>
              <a:t>范围一致性优化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446E4A-1B08-6F34-00E9-470960E67A0E}"/>
              </a:ext>
            </a:extLst>
          </p:cNvPr>
          <p:cNvSpPr txBox="1"/>
          <p:nvPr/>
        </p:nvSpPr>
        <p:spPr>
          <a:xfrm>
            <a:off x="644134" y="1862979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b="1" dirty="0"/>
              <a:t>AHIO</a:t>
            </a:r>
            <a:r>
              <a:rPr lang="zh-CN" altLang="en-US" dirty="0"/>
              <a:t>和</a:t>
            </a:r>
            <a:r>
              <a:rPr lang="en-US" altLang="zh-CN" b="1" dirty="0"/>
              <a:t>AHIO-RDC</a:t>
            </a:r>
            <a:r>
              <a:rPr lang="zh-CN" altLang="en-US" dirty="0"/>
              <a:t>机制评估范围一致性优化对属性聚合的影响。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2358EE-E515-0ED3-B1BC-943BC90824C8}"/>
                  </a:ext>
                </a:extLst>
              </p:cNvPr>
              <p:cNvSpPr txBox="1"/>
              <p:nvPr/>
            </p:nvSpPr>
            <p:spPr>
              <a:xfrm>
                <a:off x="619931" y="2328313"/>
                <a:ext cx="831586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使用具有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个顺序敏感属性的</a:t>
                </a:r>
                <a:r>
                  <a:rPr lang="en-US" altLang="zh-CN" dirty="0"/>
                  <a:t>SYN-1</a:t>
                </a:r>
                <a:r>
                  <a:rPr lang="zh-CN" altLang="en-US" dirty="0"/>
                  <a:t>，我们评估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顶部分解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k</a:t>
                </a:r>
                <a:r>
                  <a:rPr lang="zh-CN" altLang="en-US" dirty="0"/>
                  <a:t>的数量的影响。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2358EE-E515-0ED3-B1BC-943BC9082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31" y="2328313"/>
                <a:ext cx="8315866" cy="390748"/>
              </a:xfrm>
              <a:prstGeom prst="rect">
                <a:avLst/>
              </a:prstGeom>
              <a:blipFill>
                <a:blip r:embed="rId3"/>
                <a:stretch>
                  <a:fillRect l="-660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FBC0AEFC-4758-75AA-3084-EEEF240E43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0543336"/>
                  </p:ext>
                </p:extLst>
              </p:nvPr>
            </p:nvGraphicFramePr>
            <p:xfrm>
              <a:off x="8559017" y="1220282"/>
              <a:ext cx="3013052" cy="14994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6526">
                      <a:extLst>
                        <a:ext uri="{9D8B030D-6E8A-4147-A177-3AD203B41FA5}">
                          <a16:colId xmlns:a16="http://schemas.microsoft.com/office/drawing/2014/main" val="2464551212"/>
                        </a:ext>
                      </a:extLst>
                    </a:gridCol>
                    <a:gridCol w="1506526">
                      <a:extLst>
                        <a:ext uri="{9D8B030D-6E8A-4147-A177-3AD203B41FA5}">
                          <a16:colId xmlns:a16="http://schemas.microsoft.com/office/drawing/2014/main" val="412948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参数名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设置值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01785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dirty="0"/>
                            <a:t>ε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39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k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{2,4,8,16}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52485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{1,2,3}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7381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FBC0AEFC-4758-75AA-3084-EEEF240E43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0543336"/>
                  </p:ext>
                </p:extLst>
              </p:nvPr>
            </p:nvGraphicFramePr>
            <p:xfrm>
              <a:off x="8559017" y="1220282"/>
              <a:ext cx="3013052" cy="14994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6526">
                      <a:extLst>
                        <a:ext uri="{9D8B030D-6E8A-4147-A177-3AD203B41FA5}">
                          <a16:colId xmlns:a16="http://schemas.microsoft.com/office/drawing/2014/main" val="2464551212"/>
                        </a:ext>
                      </a:extLst>
                    </a:gridCol>
                    <a:gridCol w="1506526">
                      <a:extLst>
                        <a:ext uri="{9D8B030D-6E8A-4147-A177-3AD203B41FA5}">
                          <a16:colId xmlns:a16="http://schemas.microsoft.com/office/drawing/2014/main" val="4129483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参数名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设置值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01785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dirty="0"/>
                            <a:t>ε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39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k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{2,4,8,16}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5248582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6" t="-293750" r="-10121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{1,2,3}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7381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CAC90805-2C14-E1A5-92E6-A8AC40293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06" y="2818354"/>
            <a:ext cx="3675009" cy="21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E169E1C-6FC4-5F0F-CF52-2C902EBCF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495" y="2850993"/>
            <a:ext cx="3675009" cy="21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D7A6DE4-E83D-08DA-C375-9971857CE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484" y="2921480"/>
            <a:ext cx="3606138" cy="203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477400-AAC6-66D0-D86E-68B3B6E41547}"/>
              </a:ext>
            </a:extLst>
          </p:cNvPr>
          <p:cNvSpPr txBox="1"/>
          <p:nvPr/>
        </p:nvSpPr>
        <p:spPr>
          <a:xfrm>
            <a:off x="644134" y="5160755"/>
            <a:ext cx="109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结论：随着范围谓词中敏感属性的数量增加，</a:t>
            </a:r>
            <a:r>
              <a:rPr lang="en-US" altLang="zh-CN" b="1" dirty="0"/>
              <a:t>HIO-RDC</a:t>
            </a:r>
            <a:r>
              <a:rPr lang="zh-CN" altLang="en-US" b="1" dirty="0"/>
              <a:t>改进了</a:t>
            </a:r>
            <a:r>
              <a:rPr lang="en-US" altLang="zh-CN" b="1" dirty="0"/>
              <a:t>COUNT</a:t>
            </a:r>
            <a:r>
              <a:rPr lang="zh-CN" altLang="en-US" b="1" dirty="0"/>
              <a:t>和</a:t>
            </a:r>
            <a:r>
              <a:rPr lang="en-US" altLang="zh-CN" b="1" dirty="0"/>
              <a:t>SUM</a:t>
            </a:r>
            <a:r>
              <a:rPr lang="zh-CN" altLang="en-US" b="1" dirty="0"/>
              <a:t>的效用性。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2322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7648E-6F8D-65A3-7CB5-4ECC7588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3.8 </a:t>
            </a:r>
            <a:r>
              <a:rPr lang="zh-CN" altLang="en-US" sz="3600" dirty="0"/>
              <a:t>评估范围一致性优化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317B15-7B89-AAC0-469B-67486FD8AAF3}"/>
              </a:ext>
            </a:extLst>
          </p:cNvPr>
          <p:cNvSpPr txBox="1"/>
          <p:nvPr/>
        </p:nvSpPr>
        <p:spPr>
          <a:xfrm>
            <a:off x="669925" y="1180793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为了根据最新技术对范围一致性优化的效用进行</a:t>
            </a:r>
            <a:r>
              <a:rPr lang="zh-CN" altLang="en-US" b="1" dirty="0"/>
              <a:t>基准测试（</a:t>
            </a:r>
            <a:r>
              <a:rPr lang="en-US" altLang="zh-CN" b="1" dirty="0"/>
              <a:t>benchmark</a:t>
            </a:r>
            <a:r>
              <a:rPr lang="zh-CN" altLang="en-US" b="1" dirty="0"/>
              <a:t>）</a:t>
            </a:r>
            <a:r>
              <a:rPr lang="zh-CN" altLang="en-US" dirty="0"/>
              <a:t>，将</a:t>
            </a:r>
            <a:r>
              <a:rPr lang="en-US" altLang="zh-CN" dirty="0"/>
              <a:t>HIO-RDC</a:t>
            </a:r>
            <a:r>
              <a:rPr lang="zh-CN" altLang="en-US" dirty="0"/>
              <a:t>的效用与</a:t>
            </a:r>
            <a:r>
              <a:rPr lang="en-US" altLang="zh-CN" dirty="0"/>
              <a:t>HIO</a:t>
            </a:r>
            <a:r>
              <a:rPr lang="zh-CN" altLang="en-US" dirty="0"/>
              <a:t>的效用进行比较。对</a:t>
            </a:r>
            <a:r>
              <a:rPr lang="en-US" altLang="zh-CN" dirty="0"/>
              <a:t>SYN-1</a:t>
            </a:r>
            <a:r>
              <a:rPr lang="zh-CN" altLang="en-US" dirty="0"/>
              <a:t>数据集：（对非敏感属性进行聚合）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8C98CF-A18A-F893-E7C3-83097E89C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"/>
          <a:stretch/>
        </p:blipFill>
        <p:spPr bwMode="auto">
          <a:xfrm>
            <a:off x="559226" y="2290254"/>
            <a:ext cx="3638188" cy="20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746239A-D4A3-751C-A824-D6CF9C3D7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9"/>
          <a:stretch/>
        </p:blipFill>
        <p:spPr bwMode="auto">
          <a:xfrm>
            <a:off x="4197414" y="2178453"/>
            <a:ext cx="3553508" cy="208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909C69E-2A2B-8A62-BFEA-200C3C78D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382" y="2168720"/>
            <a:ext cx="3725105" cy="215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86A9143-F93C-4CF9-29FF-F3D8BD306C4E}"/>
              </a:ext>
            </a:extLst>
          </p:cNvPr>
          <p:cNvSpPr txBox="1"/>
          <p:nvPr/>
        </p:nvSpPr>
        <p:spPr>
          <a:xfrm>
            <a:off x="669925" y="4433919"/>
            <a:ext cx="1072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结论：</a:t>
            </a:r>
            <a:r>
              <a:rPr lang="en-US" altLang="zh-CN" b="1" dirty="0"/>
              <a:t>HIO-RDC</a:t>
            </a:r>
            <a:r>
              <a:rPr lang="zh-CN" altLang="en-US" b="1" dirty="0"/>
              <a:t>在所有三种聚合类型中始终优于</a:t>
            </a:r>
            <a:r>
              <a:rPr lang="en-US" altLang="zh-CN" b="1" dirty="0"/>
              <a:t>HIO</a:t>
            </a:r>
            <a:r>
              <a:rPr lang="zh-CN" altLang="en-US" b="1" dirty="0"/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C3F68D-34FE-12F4-12E9-BB1B0B51A701}"/>
              </a:ext>
            </a:extLst>
          </p:cNvPr>
          <p:cNvSpPr txBox="1"/>
          <p:nvPr/>
        </p:nvSpPr>
        <p:spPr>
          <a:xfrm>
            <a:off x="669925" y="5082499"/>
            <a:ext cx="10850562" cy="8739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以上实验验证了本文提出的</a:t>
            </a:r>
            <a:r>
              <a:rPr lang="en-US" altLang="zh-CN" dirty="0">
                <a:solidFill>
                  <a:schemeClr val="accent2"/>
                </a:solidFill>
              </a:rPr>
              <a:t>PRP</a:t>
            </a:r>
            <a:r>
              <a:rPr lang="zh-CN" altLang="en-US" dirty="0">
                <a:solidFill>
                  <a:schemeClr val="accent2"/>
                </a:solidFill>
              </a:rPr>
              <a:t>框架以及范围一致性优化在对单个表进行查询时的效用性，扩展了先前的研究工作，有一定程度的效用提升。</a:t>
            </a:r>
          </a:p>
        </p:txBody>
      </p:sp>
    </p:spTree>
    <p:extLst>
      <p:ext uri="{BB962C8B-B14F-4D97-AF65-F5344CB8AC3E}">
        <p14:creationId xmlns:p14="http://schemas.microsoft.com/office/powerpoint/2010/main" val="40725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2B223-6BFD-7B5A-2808-CECDBBA8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5" y="248716"/>
            <a:ext cx="10850563" cy="77998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1.1 </a:t>
            </a:r>
            <a:r>
              <a:rPr lang="zh-CN" altLang="en-US" sz="3600" dirty="0"/>
              <a:t>差分隐私介绍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DBF51D-CF72-4E26-166A-17EF285C12D4}"/>
              </a:ext>
            </a:extLst>
          </p:cNvPr>
          <p:cNvSpPr txBox="1"/>
          <p:nvPr/>
        </p:nvSpPr>
        <p:spPr>
          <a:xfrm>
            <a:off x="768096" y="12731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差分隐私</a:t>
            </a:r>
          </a:p>
        </p:txBody>
      </p:sp>
      <p:pic>
        <p:nvPicPr>
          <p:cNvPr id="1026" name="Picture 2" descr="差分隐私（一） Differential Privacy 简介">
            <a:extLst>
              <a:ext uri="{FF2B5EF4-FFF2-40B4-BE49-F238E27FC236}">
                <a16:creationId xmlns:a16="http://schemas.microsoft.com/office/drawing/2014/main" id="{6E0889DD-178F-E9CC-9530-B15F8FCF9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2" b="40502"/>
          <a:stretch/>
        </p:blipFill>
        <p:spPr bwMode="auto">
          <a:xfrm>
            <a:off x="8763609" y="1273186"/>
            <a:ext cx="2374177" cy="13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差分隐私（一） Differential Privacy 简介">
            <a:extLst>
              <a:ext uri="{FF2B5EF4-FFF2-40B4-BE49-F238E27FC236}">
                <a16:creationId xmlns:a16="http://schemas.microsoft.com/office/drawing/2014/main" id="{42DB1CD9-5223-C70D-3E5F-19194E66E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26"/>
          <a:stretch/>
        </p:blipFill>
        <p:spPr bwMode="auto">
          <a:xfrm>
            <a:off x="7402982" y="2597185"/>
            <a:ext cx="3734804" cy="87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差分隐私（一） Differential Privacy 简介">
            <a:extLst>
              <a:ext uri="{FF2B5EF4-FFF2-40B4-BE49-F238E27FC236}">
                <a16:creationId xmlns:a16="http://schemas.microsoft.com/office/drawing/2014/main" id="{224E42C1-6852-3377-9FA7-6DB9D3FD1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00" b="39874"/>
          <a:stretch/>
        </p:blipFill>
        <p:spPr bwMode="auto">
          <a:xfrm>
            <a:off x="7402982" y="1319129"/>
            <a:ext cx="1360627" cy="13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5CE409-6891-8210-8C3A-16D561D79A86}"/>
              </a:ext>
            </a:extLst>
          </p:cNvPr>
          <p:cNvSpPr txBox="1"/>
          <p:nvPr/>
        </p:nvSpPr>
        <p:spPr>
          <a:xfrm>
            <a:off x="7687723" y="4674822"/>
            <a:ext cx="3734804" cy="12894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差分隐私：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使得攻击者的知识不会因为这些</a:t>
            </a:r>
            <a:r>
              <a:rPr lang="zh-CN" altLang="en-US" dirty="0">
                <a:solidFill>
                  <a:srgbClr val="FF0000"/>
                </a:solidFill>
              </a:rPr>
              <a:t>新样本的出现</a:t>
            </a:r>
            <a:r>
              <a:rPr lang="zh-CN" altLang="en-US" dirty="0"/>
              <a:t>而发生变化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B6563E-1D61-E038-F199-6FDE36DE6E59}"/>
              </a:ext>
            </a:extLst>
          </p:cNvPr>
          <p:cNvSpPr txBox="1"/>
          <p:nvPr/>
        </p:nvSpPr>
        <p:spPr>
          <a:xfrm>
            <a:off x="768096" y="222785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做法：加入随机噪声进行扰动。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FF05B4-7855-55CB-F160-3C5B66727D33}"/>
              </a:ext>
            </a:extLst>
          </p:cNvPr>
          <p:cNvSpPr txBox="1"/>
          <p:nvPr/>
        </p:nvSpPr>
        <p:spPr>
          <a:xfrm>
            <a:off x="770957" y="1789942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Dwork</a:t>
            </a:r>
            <a:r>
              <a:rPr lang="zh-CN" altLang="en-US" dirty="0"/>
              <a:t>在</a:t>
            </a:r>
            <a:r>
              <a:rPr lang="en-US" altLang="zh-CN" dirty="0"/>
              <a:t>2006</a:t>
            </a:r>
            <a:r>
              <a:rPr lang="zh-CN" altLang="en-US" dirty="0"/>
              <a:t>年针对</a:t>
            </a:r>
            <a:r>
              <a:rPr lang="zh-CN" altLang="en-US" dirty="0">
                <a:solidFill>
                  <a:srgbClr val="FF0000"/>
                </a:solidFill>
              </a:rPr>
              <a:t>统计数据库</a:t>
            </a:r>
            <a:r>
              <a:rPr lang="zh-CN" altLang="en-US" dirty="0"/>
              <a:t>的隐私泄露问题提出的。</a:t>
            </a: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C884C20E-1B72-3F9B-2C9F-905FE0EE81C4}"/>
              </a:ext>
            </a:extLst>
          </p:cNvPr>
          <p:cNvSpPr txBox="1"/>
          <p:nvPr/>
        </p:nvSpPr>
        <p:spPr>
          <a:xfrm>
            <a:off x="8031251" y="3530828"/>
            <a:ext cx="3047749" cy="44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</a:pP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统计信息会泄露数据隐私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15F8B15-A0D1-F118-CBA6-8D89F214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1" y="2685554"/>
            <a:ext cx="6737500" cy="243759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EA7FECC-F23B-869D-8062-B685CBC63FE9}"/>
              </a:ext>
            </a:extLst>
          </p:cNvPr>
          <p:cNvSpPr txBox="1"/>
          <p:nvPr/>
        </p:nvSpPr>
        <p:spPr>
          <a:xfrm>
            <a:off x="1566530" y="540014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单一个体信息存在与否对结果影响很小</a:t>
            </a:r>
          </a:p>
        </p:txBody>
      </p:sp>
    </p:spTree>
    <p:extLst>
      <p:ext uri="{BB962C8B-B14F-4D97-AF65-F5344CB8AC3E}">
        <p14:creationId xmlns:p14="http://schemas.microsoft.com/office/powerpoint/2010/main" val="13884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7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5A666-395D-0686-FA7E-E91C2421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3.9 </a:t>
            </a:r>
            <a:r>
              <a:rPr lang="zh-CN" altLang="en-US" sz="3600" dirty="0"/>
              <a:t>评估多表联合聚合查询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B8D9DC-5D30-86ED-4C16-B0A9B4B37E1F}"/>
              </a:ext>
            </a:extLst>
          </p:cNvPr>
          <p:cNvSpPr txBox="1"/>
          <p:nvPr/>
        </p:nvSpPr>
        <p:spPr>
          <a:xfrm>
            <a:off x="669925" y="1230087"/>
            <a:ext cx="362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Joint Aggregation</a:t>
            </a:r>
            <a:r>
              <a:rPr lang="zh-CN" altLang="en-US" sz="2000" b="1" dirty="0"/>
              <a:t>联合聚合</a:t>
            </a:r>
            <a:r>
              <a:rPr lang="zh-CN" altLang="en-US" dirty="0"/>
              <a:t>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20238-3B00-2AA5-469D-5DD3EED6F242}"/>
              </a:ext>
            </a:extLst>
          </p:cNvPr>
          <p:cNvSpPr txBox="1"/>
          <p:nvPr/>
        </p:nvSpPr>
        <p:spPr>
          <a:xfrm>
            <a:off x="669925" y="1656549"/>
            <a:ext cx="1085056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评估</a:t>
            </a:r>
            <a:r>
              <a:rPr lang="zh-CN" altLang="en-US" dirty="0">
                <a:solidFill>
                  <a:schemeClr val="accent2"/>
                </a:solidFill>
              </a:rPr>
              <a:t>两个表</a:t>
            </a:r>
            <a:r>
              <a:rPr lang="zh-CN" altLang="en-US" dirty="0"/>
              <a:t>之间的联合聚合</a:t>
            </a:r>
            <a:r>
              <a:rPr lang="en-US" altLang="zh-CN" dirty="0"/>
              <a:t>:</a:t>
            </a:r>
            <a:br>
              <a:rPr lang="zh-CN" altLang="en-US" dirty="0"/>
            </a:br>
            <a:r>
              <a:rPr lang="zh-CN" altLang="en-US" dirty="0"/>
              <a:t>首先用</a:t>
            </a:r>
            <a:r>
              <a:rPr lang="en-US" altLang="zh-CN" b="1" dirty="0"/>
              <a:t>SC-JOIN</a:t>
            </a:r>
            <a:r>
              <a:rPr lang="zh-CN" altLang="en-US" b="1" dirty="0"/>
              <a:t>、</a:t>
            </a:r>
            <a:r>
              <a:rPr lang="en-US" altLang="zh-CN" b="1" dirty="0"/>
              <a:t>HIO-JOIN</a:t>
            </a:r>
            <a:r>
              <a:rPr lang="zh-CN" altLang="en-US" dirty="0"/>
              <a:t>和</a:t>
            </a:r>
            <a:r>
              <a:rPr lang="en-US" altLang="zh-CN" b="1" dirty="0"/>
              <a:t>HIO-JOIN-RDC</a:t>
            </a:r>
            <a:r>
              <a:rPr lang="zh-CN" altLang="en-US" dirty="0"/>
              <a:t>来评估合成数据集</a:t>
            </a:r>
            <a:r>
              <a:rPr lang="en-US" altLang="zh-CN" b="1" dirty="0"/>
              <a:t>SYN-2</a:t>
            </a:r>
            <a:r>
              <a:rPr lang="zh-CN" altLang="en-US" dirty="0"/>
              <a:t>的敏感性分析。</a:t>
            </a:r>
            <a:br>
              <a:rPr lang="zh-CN" altLang="en-US" dirty="0"/>
            </a:br>
            <a:r>
              <a:rPr lang="zh-CN" altLang="en-US" dirty="0"/>
              <a:t>然后我们以</a:t>
            </a:r>
            <a:r>
              <a:rPr lang="en-US" altLang="zh-CN" b="1" dirty="0"/>
              <a:t>HIO-JOIN</a:t>
            </a:r>
            <a:r>
              <a:rPr lang="zh-CN" altLang="en-US" dirty="0"/>
              <a:t>和</a:t>
            </a:r>
            <a:r>
              <a:rPr lang="en-US" altLang="zh-CN" b="1" dirty="0"/>
              <a:t>HIO-JOIN-RDC</a:t>
            </a:r>
            <a:r>
              <a:rPr lang="zh-CN" altLang="en-US" dirty="0"/>
              <a:t>对真实数据集</a:t>
            </a:r>
            <a:r>
              <a:rPr lang="en-US" altLang="zh-CN" b="1" dirty="0"/>
              <a:t>PUMS-H</a:t>
            </a:r>
            <a:r>
              <a:rPr lang="zh-CN" altLang="en-US" dirty="0"/>
              <a:t>进行评估作为案例研究。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3A6E95-9612-0A18-25A8-B6AF6E82C6D2}"/>
              </a:ext>
            </a:extLst>
          </p:cNvPr>
          <p:cNvSpPr txBox="1"/>
          <p:nvPr/>
        </p:nvSpPr>
        <p:spPr>
          <a:xfrm>
            <a:off x="6209942" y="3321455"/>
            <a:ext cx="4801314" cy="2535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一对一 </a:t>
            </a:r>
            <a:r>
              <a:rPr lang="en-US" altLang="zh-CN" b="1" dirty="0"/>
              <a:t>One-to-one join</a:t>
            </a:r>
            <a:br>
              <a:rPr lang="en-US" altLang="zh-CN" dirty="0"/>
            </a:br>
            <a:r>
              <a:rPr lang="zh-CN" altLang="en-US" dirty="0"/>
              <a:t>使用对属性的不同范围谓词的</a:t>
            </a:r>
            <a:r>
              <a:rPr lang="zh-CN" altLang="en-US" b="1" dirty="0"/>
              <a:t>查询</a:t>
            </a:r>
            <a:r>
              <a:rPr lang="zh-CN" altLang="en-US" dirty="0"/>
              <a:t>进行测试：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</a:t>
            </a:r>
            <a:r>
              <a:rPr lang="zh-CN" altLang="en-US" dirty="0"/>
              <a:t>：单点条件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</a:t>
            </a:r>
            <a:r>
              <a:rPr lang="zh-CN" altLang="en-US" dirty="0"/>
              <a:t>：单范围条件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</a:t>
            </a:r>
            <a:r>
              <a:rPr lang="zh-CN" altLang="en-US" dirty="0"/>
              <a:t>：一个点和一个范围条件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（范围条件的</a:t>
            </a:r>
            <a:r>
              <a:rPr lang="en-US" altLang="zh-CN" dirty="0"/>
              <a:t>vol</a:t>
            </a:r>
            <a:r>
              <a:rPr lang="zh-CN" altLang="en-US" dirty="0"/>
              <a:t>设置为</a:t>
            </a:r>
            <a:r>
              <a:rPr lang="en-US" altLang="zh-CN" dirty="0"/>
              <a:t>0.12</a:t>
            </a:r>
            <a:r>
              <a:rPr lang="zh-CN" altLang="en-US" dirty="0"/>
              <a:t>。）</a:t>
            </a:r>
          </a:p>
        </p:txBody>
      </p:sp>
      <p:pic>
        <p:nvPicPr>
          <p:cNvPr id="8" name="图形 7" descr="用户 纯色填充">
            <a:extLst>
              <a:ext uri="{FF2B5EF4-FFF2-40B4-BE49-F238E27FC236}">
                <a16:creationId xmlns:a16="http://schemas.microsoft.com/office/drawing/2014/main" id="{1DECCF4B-B16A-36AE-B6C2-8CEEEC17D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43" y="3634378"/>
            <a:ext cx="459628" cy="459628"/>
          </a:xfrm>
          <a:prstGeom prst="rect">
            <a:avLst/>
          </a:prstGeom>
        </p:spPr>
      </p:pic>
      <p:pic>
        <p:nvPicPr>
          <p:cNvPr id="9" name="图形 5" descr="用户 纯色填充">
            <a:extLst>
              <a:ext uri="{FF2B5EF4-FFF2-40B4-BE49-F238E27FC236}">
                <a16:creationId xmlns:a16="http://schemas.microsoft.com/office/drawing/2014/main" id="{EA2BF2B3-5F35-0F60-A833-95297E17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334" y="5397778"/>
            <a:ext cx="459628" cy="459628"/>
          </a:xfrm>
          <a:prstGeom prst="rect">
            <a:avLst/>
          </a:prstGeom>
        </p:spPr>
      </p:pic>
      <p:graphicFrame>
        <p:nvGraphicFramePr>
          <p:cNvPr id="12" name="表格 8">
            <a:extLst>
              <a:ext uri="{FF2B5EF4-FFF2-40B4-BE49-F238E27FC236}">
                <a16:creationId xmlns:a16="http://schemas.microsoft.com/office/drawing/2014/main" id="{86986212-DD82-498A-5D19-15DF91131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016414"/>
              </p:ext>
            </p:extLst>
          </p:nvPr>
        </p:nvGraphicFramePr>
        <p:xfrm>
          <a:off x="1711645" y="3317751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051699418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1E87434-69FA-D60A-C0EB-57CE51148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45377"/>
              </p:ext>
            </p:extLst>
          </p:nvPr>
        </p:nvGraphicFramePr>
        <p:xfrm>
          <a:off x="1711645" y="5024151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3200019408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592290358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229194746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6582"/>
                  </a:ext>
                </a:extLst>
              </a:tr>
            </a:tbl>
          </a:graphicData>
        </a:graphic>
      </p:graphicFrame>
      <p:pic>
        <p:nvPicPr>
          <p:cNvPr id="14" name="图形 13" descr="计算机 纯色填充">
            <a:extLst>
              <a:ext uri="{FF2B5EF4-FFF2-40B4-BE49-F238E27FC236}">
                <a16:creationId xmlns:a16="http://schemas.microsoft.com/office/drawing/2014/main" id="{08FFB055-B2C3-D2BB-7C6C-CF400EEF3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8337" y="3890714"/>
            <a:ext cx="457200" cy="45720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914CEB8-3223-B31F-025E-49E3E6364E9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350689" y="3454911"/>
            <a:ext cx="377648" cy="6644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B113205-03F0-319B-3CDB-4442D5C8789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350689" y="4119314"/>
            <a:ext cx="377648" cy="10419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8">
            <a:extLst>
              <a:ext uri="{FF2B5EF4-FFF2-40B4-BE49-F238E27FC236}">
                <a16:creationId xmlns:a16="http://schemas.microsoft.com/office/drawing/2014/main" id="{E2A60A9E-ED44-C20D-5C1E-C909AE625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126287"/>
              </p:ext>
            </p:extLst>
          </p:nvPr>
        </p:nvGraphicFramePr>
        <p:xfrm>
          <a:off x="1711645" y="3774951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35EAAB8-B20C-3652-3D18-E496280F0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02032"/>
              </p:ext>
            </p:extLst>
          </p:nvPr>
        </p:nvGraphicFramePr>
        <p:xfrm>
          <a:off x="1711645" y="5481351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3202639867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64176015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275104"/>
                  </a:ext>
                </a:extLst>
              </a:tr>
            </a:tbl>
          </a:graphicData>
        </a:graphic>
      </p:graphicFrame>
      <p:pic>
        <p:nvPicPr>
          <p:cNvPr id="20" name="图形 19" descr="计算机 纯色填充">
            <a:extLst>
              <a:ext uri="{FF2B5EF4-FFF2-40B4-BE49-F238E27FC236}">
                <a16:creationId xmlns:a16="http://schemas.microsoft.com/office/drawing/2014/main" id="{C21BF3F6-F800-4BA3-E138-93DD9A49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1803" y="5028696"/>
            <a:ext cx="457200" cy="45720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4E5BF25-45C6-85BC-8A89-06C1CCEE28A8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>
            <a:off x="2804341" y="4160489"/>
            <a:ext cx="967462" cy="10968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D6DF98C-1482-E75F-86B9-7E519A55A5C9}"/>
              </a:ext>
            </a:extLst>
          </p:cNvPr>
          <p:cNvCxnSpPr>
            <a:cxnSpLocks/>
            <a:stCxn id="26" idx="3"/>
            <a:endCxn id="20" idx="1"/>
          </p:cNvCxnSpPr>
          <p:nvPr/>
        </p:nvCxnSpPr>
        <p:spPr>
          <a:xfrm flipV="1">
            <a:off x="2804341" y="5257296"/>
            <a:ext cx="967462" cy="5835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C044445C-1546-D3D1-5AED-52EAE87DB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97094"/>
              </p:ext>
            </p:extLst>
          </p:nvPr>
        </p:nvGraphicFramePr>
        <p:xfrm>
          <a:off x="1711645" y="4023329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55F87789-5515-F8AA-1E2A-EDA6902C2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619593"/>
              </p:ext>
            </p:extLst>
          </p:nvPr>
        </p:nvGraphicFramePr>
        <p:xfrm>
          <a:off x="1711645" y="4266828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429385103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35879058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50230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B9547850-C34E-E1F2-2A10-325C05399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5747"/>
              </p:ext>
            </p:extLst>
          </p:nvPr>
        </p:nvGraphicFramePr>
        <p:xfrm>
          <a:off x="1711645" y="5703734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429385103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35879058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50230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A008EE04-2D18-627B-8595-4FAC850D2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031823"/>
              </p:ext>
            </p:extLst>
          </p:nvPr>
        </p:nvGraphicFramePr>
        <p:xfrm>
          <a:off x="1711645" y="5959477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429385103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35879058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50230"/>
                  </a:ext>
                </a:extLst>
              </a:tr>
            </a:tbl>
          </a:graphicData>
        </a:graphic>
      </p:graphicFrame>
      <p:pic>
        <p:nvPicPr>
          <p:cNvPr id="28" name="图形 27" descr="数据库 纯色填充">
            <a:extLst>
              <a:ext uri="{FF2B5EF4-FFF2-40B4-BE49-F238E27FC236}">
                <a16:creationId xmlns:a16="http://schemas.microsoft.com/office/drawing/2014/main" id="{3DB29906-D020-229A-7F73-5BF146B7C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778" y="3828487"/>
            <a:ext cx="563617" cy="563617"/>
          </a:xfrm>
          <a:prstGeom prst="rect">
            <a:avLst/>
          </a:prstGeom>
        </p:spPr>
      </p:pic>
      <p:pic>
        <p:nvPicPr>
          <p:cNvPr id="29" name="图形 28" descr="数据库 纯色填充">
            <a:extLst>
              <a:ext uri="{FF2B5EF4-FFF2-40B4-BE49-F238E27FC236}">
                <a16:creationId xmlns:a16="http://schemas.microsoft.com/office/drawing/2014/main" id="{7BDDFC71-F2DC-1F83-8140-CE81D2B1E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3270" y="4975487"/>
            <a:ext cx="563617" cy="563617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2AF1E35-6287-4BA6-AA41-7EBA79213DEE}"/>
              </a:ext>
            </a:extLst>
          </p:cNvPr>
          <p:cNvCxnSpPr>
            <a:stCxn id="14" idx="3"/>
            <a:endCxn id="28" idx="1"/>
          </p:cNvCxnSpPr>
          <p:nvPr/>
        </p:nvCxnSpPr>
        <p:spPr>
          <a:xfrm flipV="1">
            <a:off x="4185537" y="4110296"/>
            <a:ext cx="255241" cy="90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3CE1C26-0386-10D3-AF20-3B9FAF4B5AB9}"/>
              </a:ext>
            </a:extLst>
          </p:cNvPr>
          <p:cNvCxnSpPr>
            <a:stCxn id="20" idx="3"/>
            <a:endCxn id="29" idx="1"/>
          </p:cNvCxnSpPr>
          <p:nvPr/>
        </p:nvCxnSpPr>
        <p:spPr>
          <a:xfrm>
            <a:off x="4229003" y="5257296"/>
            <a:ext cx="2242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D2EAC533-D3A9-F8F2-4CF8-5E391244C9BF}"/>
              </a:ext>
            </a:extLst>
          </p:cNvPr>
          <p:cNvSpPr/>
          <p:nvPr/>
        </p:nvSpPr>
        <p:spPr>
          <a:xfrm>
            <a:off x="1304259" y="3899647"/>
            <a:ext cx="433507" cy="53083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245D3D0D-1690-98AA-052B-1ACB7D4E7DCD}"/>
              </a:ext>
            </a:extLst>
          </p:cNvPr>
          <p:cNvSpPr/>
          <p:nvPr/>
        </p:nvSpPr>
        <p:spPr>
          <a:xfrm>
            <a:off x="1278138" y="5584752"/>
            <a:ext cx="433507" cy="53083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C7A8B2E-A331-19F7-0644-FBE8028DCC90}"/>
              </a:ext>
            </a:extLst>
          </p:cNvPr>
          <p:cNvSpPr txBox="1"/>
          <p:nvPr/>
        </p:nvSpPr>
        <p:spPr>
          <a:xfrm>
            <a:off x="8378611" y="44304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聚合属性在另一张表</a:t>
            </a:r>
          </a:p>
        </p:txBody>
      </p:sp>
      <p:sp>
        <p:nvSpPr>
          <p:cNvPr id="65" name="右大括号 64">
            <a:extLst>
              <a:ext uri="{FF2B5EF4-FFF2-40B4-BE49-F238E27FC236}">
                <a16:creationId xmlns:a16="http://schemas.microsoft.com/office/drawing/2014/main" id="{B0528F7C-80B7-F96D-8A86-041260908CDA}"/>
              </a:ext>
            </a:extLst>
          </p:cNvPr>
          <p:cNvSpPr/>
          <p:nvPr/>
        </p:nvSpPr>
        <p:spPr>
          <a:xfrm>
            <a:off x="8033172" y="4392104"/>
            <a:ext cx="345439" cy="47114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07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64" grpId="0"/>
      <p:bldP spid="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A6B03-9FC1-E1B6-EE4F-E30BC053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3.9 </a:t>
            </a:r>
            <a:r>
              <a:rPr lang="zh-CN" altLang="en-US" sz="3600" dirty="0"/>
              <a:t>评估多表联合聚合查询：</a:t>
            </a:r>
            <a:r>
              <a:rPr lang="en-US" altLang="zh-CN" sz="3600" dirty="0"/>
              <a:t>1-to-1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959DB7-B4A7-6391-839E-83F9BB3F9135}"/>
              </a:ext>
            </a:extLst>
          </p:cNvPr>
          <p:cNvSpPr txBox="1"/>
          <p:nvPr/>
        </p:nvSpPr>
        <p:spPr>
          <a:xfrm>
            <a:off x="669925" y="1253672"/>
            <a:ext cx="994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针对上述三种查询约束情况的结果：</a:t>
            </a:r>
            <a:r>
              <a:rPr lang="en-US" altLang="zh-CN" dirty="0"/>
              <a:t>SC-JOIN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228B22"/>
                </a:solidFill>
              </a:rPr>
              <a:t>绿</a:t>
            </a:r>
            <a:r>
              <a:rPr lang="zh-CN" altLang="en-US" dirty="0"/>
              <a:t>）、</a:t>
            </a:r>
            <a:r>
              <a:rPr lang="en-US" altLang="zh-CN" dirty="0"/>
              <a:t>HIO-JOIN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8C00"/>
                </a:solidFill>
              </a:rPr>
              <a:t>黄</a:t>
            </a:r>
            <a:r>
              <a:rPr lang="zh-CN" altLang="en-US" dirty="0"/>
              <a:t>）、</a:t>
            </a:r>
            <a:r>
              <a:rPr lang="en-US" altLang="zh-CN" dirty="0"/>
              <a:t>HIO-JOIN-RDC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4169E1"/>
                </a:solidFill>
              </a:rPr>
              <a:t>蓝</a:t>
            </a:r>
            <a:r>
              <a:rPr lang="zh-CN" altLang="en-US" dirty="0"/>
              <a:t>）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B4CFBA0-B147-6226-4E03-915904B12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6" y="1807670"/>
            <a:ext cx="3681146" cy="218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EF75F61-6F0E-541B-6AF6-1AB9B00B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16" y="1807671"/>
            <a:ext cx="3725355" cy="218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FC7A61A1-4C9C-465C-FCAB-2348435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71" y="1807670"/>
            <a:ext cx="3707439" cy="218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7A1D4F-9CB1-9002-A4F5-C2CB8923FEC9}"/>
              </a:ext>
            </a:extLst>
          </p:cNvPr>
          <p:cNvSpPr txBox="1"/>
          <p:nvPr/>
        </p:nvSpPr>
        <p:spPr>
          <a:xfrm>
            <a:off x="868649" y="4261929"/>
            <a:ext cx="7358521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结论：首先，无论是隐私预算</a:t>
            </a:r>
            <a:r>
              <a:rPr lang="el-GR" altLang="zh-CN" b="1" dirty="0"/>
              <a:t>ε</a:t>
            </a:r>
            <a:r>
              <a:rPr lang="zh-CN" altLang="en-US" b="1" dirty="0"/>
              <a:t>增加还是表大小</a:t>
            </a:r>
            <a:r>
              <a:rPr lang="en-US" altLang="zh-CN" b="1" dirty="0"/>
              <a:t>n</a:t>
            </a:r>
            <a:r>
              <a:rPr lang="zh-CN" altLang="en-US" b="1" dirty="0"/>
              <a:t>增加，误差相对减少，总体的估计效用都随之提升；</a:t>
            </a:r>
            <a:br>
              <a:rPr lang="zh-CN" altLang="en-US" b="1" dirty="0"/>
            </a:br>
            <a:r>
              <a:rPr lang="zh-CN" altLang="en-US" b="1" dirty="0"/>
              <a:t>其次，当谓词约束变得复杂时，</a:t>
            </a:r>
            <a:r>
              <a:rPr lang="en-US" altLang="zh-CN" b="1" dirty="0">
                <a:solidFill>
                  <a:srgbClr val="FF8C00"/>
                </a:solidFill>
              </a:rPr>
              <a:t>HIO-JOIN</a:t>
            </a:r>
            <a:r>
              <a:rPr lang="zh-CN" altLang="en-US" b="1" dirty="0"/>
              <a:t>的表现要优于</a:t>
            </a:r>
            <a:r>
              <a:rPr lang="en-US" altLang="zh-CN" b="1" dirty="0">
                <a:solidFill>
                  <a:srgbClr val="228B22"/>
                </a:solidFill>
              </a:rPr>
              <a:t>SC-JOIN</a:t>
            </a:r>
            <a:r>
              <a:rPr lang="zh-CN" altLang="en-US" b="1" dirty="0"/>
              <a:t>；</a:t>
            </a:r>
            <a:br>
              <a:rPr lang="zh-CN" altLang="en-US" b="1" dirty="0"/>
            </a:br>
            <a:r>
              <a:rPr lang="zh-CN" altLang="en-US" b="1" dirty="0"/>
              <a:t>另外，</a:t>
            </a:r>
            <a:r>
              <a:rPr lang="en-US" altLang="zh-CN" b="1" dirty="0">
                <a:solidFill>
                  <a:srgbClr val="4169E1"/>
                </a:solidFill>
              </a:rPr>
              <a:t>HIO-JOIN-RDC</a:t>
            </a:r>
            <a:r>
              <a:rPr lang="zh-CN" altLang="en-US" b="1" dirty="0"/>
              <a:t>始终比</a:t>
            </a:r>
            <a:r>
              <a:rPr lang="en-US" altLang="zh-CN" b="1" dirty="0">
                <a:solidFill>
                  <a:srgbClr val="FF8C00"/>
                </a:solidFill>
              </a:rPr>
              <a:t>HIO-JOIN</a:t>
            </a:r>
            <a:r>
              <a:rPr lang="zh-CN" altLang="en-US" b="1" dirty="0"/>
              <a:t>更能提高聚合效用。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63FFC60-1615-D366-C667-70B233EF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239713"/>
              </p:ext>
            </p:extLst>
          </p:nvPr>
        </p:nvGraphicFramePr>
        <p:xfrm>
          <a:off x="8507306" y="4483523"/>
          <a:ext cx="3349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1">
                  <a:extLst>
                    <a:ext uri="{9D8B030D-6E8A-4147-A177-3AD203B41FA5}">
                      <a16:colId xmlns:a16="http://schemas.microsoft.com/office/drawing/2014/main" val="2146807411"/>
                    </a:ext>
                  </a:extLst>
                </a:gridCol>
                <a:gridCol w="1926603">
                  <a:extLst>
                    <a:ext uri="{9D8B030D-6E8A-4147-A177-3AD203B41FA5}">
                      <a16:colId xmlns:a16="http://schemas.microsoft.com/office/drawing/2014/main" val="2917426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含义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1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谓词条件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409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altLang="zh-CN" dirty="0"/>
                        <a:t>ε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隐私预算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30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数据表大小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15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79DC9-F521-2981-7053-D3B6D346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3.9 </a:t>
            </a:r>
            <a:r>
              <a:rPr lang="zh-CN" altLang="en-US" sz="3600" dirty="0"/>
              <a:t>评估多表联合聚合查询：</a:t>
            </a:r>
            <a:r>
              <a:rPr lang="en-US" altLang="zh-CN" sz="3600" dirty="0"/>
              <a:t>1-to-many</a:t>
            </a:r>
            <a:endParaRPr lang="zh-CN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D31720-7D0B-E95D-639C-358DF85DB7DD}"/>
                  </a:ext>
                </a:extLst>
              </p:cNvPr>
              <p:cNvSpPr txBox="1"/>
              <p:nvPr/>
            </p:nvSpPr>
            <p:spPr>
              <a:xfrm>
                <a:off x="669924" y="1163872"/>
                <a:ext cx="10850563" cy="1704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一对多 </a:t>
                </a:r>
                <a:r>
                  <a:rPr lang="en-US" altLang="zh-CN" b="1" dirty="0"/>
                  <a:t>one-to-many join</a:t>
                </a:r>
                <a:br>
                  <a:rPr lang="en-US" altLang="zh-CN" dirty="0"/>
                </a:br>
                <a:r>
                  <a:rPr lang="zh-CN" altLang="en-US" dirty="0"/>
                  <a:t>使用聚集在带有</a:t>
                </a:r>
                <a:r>
                  <a:rPr lang="en-US" altLang="zh-CN" b="1" dirty="0"/>
                  <a:t>CO</a:t>
                </a:r>
                <a:r>
                  <a:rPr lang="zh-CN" altLang="en-US" b="1" dirty="0"/>
                  <a:t>范围谓词</a:t>
                </a:r>
                <a:r>
                  <a:rPr lang="zh-CN" altLang="en-US" dirty="0"/>
                  <a:t>的属性上的查询进行测试。设置范围谓词的</a:t>
                </a:r>
                <a:r>
                  <a:rPr lang="en-US" altLang="zh-CN" dirty="0"/>
                  <a:t>vol=0.12</a:t>
                </a:r>
                <a:r>
                  <a:rPr lang="zh-CN" altLang="en-US" dirty="0"/>
                  <a:t>。</a:t>
                </a:r>
                <a:br>
                  <a:rPr lang="en-US" altLang="zh-CN" dirty="0"/>
                </a:br>
                <a:r>
                  <a:rPr lang="zh-CN" altLang="en-US" dirty="0"/>
                  <a:t>评估</a:t>
                </a:r>
                <a:r>
                  <a:rPr lang="en-US" altLang="zh-CN" b="1" dirty="0">
                    <a:solidFill>
                      <a:srgbClr val="FF8C00"/>
                    </a:solidFill>
                  </a:rPr>
                  <a:t>HIO-JOIN</a:t>
                </a:r>
                <a:r>
                  <a:rPr lang="zh-CN" altLang="en-US" dirty="0"/>
                  <a:t>和</a:t>
                </a:r>
                <a:r>
                  <a:rPr lang="en-US" altLang="zh-CN" b="1" dirty="0">
                    <a:solidFill>
                      <a:srgbClr val="4169E1"/>
                    </a:solidFill>
                  </a:rPr>
                  <a:t>HIO-JOIN-RDC</a:t>
                </a:r>
                <a:r>
                  <a:rPr lang="zh-CN" altLang="en-US" dirty="0"/>
                  <a:t>方案（没有</a:t>
                </a:r>
                <a:r>
                  <a:rPr lang="en-US" altLang="zh-CN" dirty="0"/>
                  <a:t>SC-JOIN</a:t>
                </a:r>
                <a:r>
                  <a:rPr lang="zh-CN" altLang="en-US" dirty="0"/>
                  <a:t>）</a:t>
                </a:r>
                <a:br>
                  <a:rPr lang="zh-CN" altLang="en-US" dirty="0"/>
                </a:br>
                <a:r>
                  <a:rPr lang="zh-CN" altLang="en-US" dirty="0"/>
                  <a:t>在这里，利用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zh-CN" b="1" dirty="0"/>
                  <a:t>-</a:t>
                </a:r>
                <a:r>
                  <a:rPr lang="zh-CN" altLang="en-US" b="1" dirty="0"/>
                  <a:t>截断机制</a:t>
                </a:r>
                <a:r>
                  <a:rPr lang="zh-CN" altLang="en-US" dirty="0"/>
                  <a:t>实现</a:t>
                </a:r>
                <a:r>
                  <a:rPr lang="en-US" altLang="zh-CN" dirty="0"/>
                  <a:t>uLDP</a:t>
                </a:r>
                <a:r>
                  <a:rPr lang="zh-CN" altLang="en-US" dirty="0"/>
                  <a:t>。在不同的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dirty="0"/>
                  <a:t>=1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的三种情况下评估相同的聚集查询。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6D31720-7D0B-E95D-639C-358DF85DB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1163872"/>
                <a:ext cx="10850563" cy="1704954"/>
              </a:xfrm>
              <a:prstGeom prst="rect">
                <a:avLst/>
              </a:prstGeom>
              <a:blipFill>
                <a:blip r:embed="rId2"/>
                <a:stretch>
                  <a:fillRect l="-506" b="-4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78DEBD6B-2EE5-45FA-BF49-6BE60E6E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982062"/>
            <a:ext cx="3204423" cy="19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F866D5C-FD89-BE9B-D0BF-F85B06272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50" y="2982063"/>
            <a:ext cx="3360877" cy="19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843AE6D-EB0C-8CE2-1AAA-718087EF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488" y="2923599"/>
            <a:ext cx="3495571" cy="208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39F99BC-612F-3F48-922E-CB6B2448B323}"/>
                  </a:ext>
                </a:extLst>
              </p:cNvPr>
              <p:cNvSpPr txBox="1"/>
              <p:nvPr/>
            </p:nvSpPr>
            <p:spPr>
              <a:xfrm>
                <a:off x="669924" y="4946248"/>
                <a:ext cx="9505038" cy="1289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结论：首先，对于所有类型的查询，较大的隐私预算</a:t>
                </a:r>
                <a:r>
                  <a:rPr lang="el-GR" altLang="zh-CN" b="1" dirty="0"/>
                  <a:t>ε</a:t>
                </a:r>
                <a:r>
                  <a:rPr lang="zh-CN" altLang="en-US" b="1" dirty="0"/>
                  <a:t>或表大小</a:t>
                </a:r>
                <a:r>
                  <a:rPr lang="en-US" altLang="zh-CN" b="1" dirty="0"/>
                  <a:t>n</a:t>
                </a:r>
                <a:r>
                  <a:rPr lang="zh-CN" altLang="en-US" b="1" dirty="0"/>
                  <a:t>都会带来更好的估计效用；</a:t>
                </a:r>
                <a:br>
                  <a:rPr lang="zh-CN" altLang="en-US" b="1" dirty="0"/>
                </a:br>
                <a:r>
                  <a:rPr lang="zh-CN" altLang="en-US" b="1" dirty="0"/>
                  <a:t>其次，当截断元组数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zh-CN" altLang="en-US" b="1" dirty="0"/>
                  <a:t>增加时，对聚合</a:t>
                </a:r>
                <a:r>
                  <a:rPr lang="en-US" altLang="zh-CN" b="1" dirty="0"/>
                  <a:t>COUNT</a:t>
                </a:r>
                <a:r>
                  <a:rPr lang="zh-CN" altLang="en-US" b="1" dirty="0"/>
                  <a:t>和</a:t>
                </a:r>
                <a:r>
                  <a:rPr lang="en-US" altLang="zh-CN" b="1" dirty="0"/>
                  <a:t>SUM</a:t>
                </a:r>
                <a:r>
                  <a:rPr lang="zh-CN" altLang="en-US" b="1" dirty="0"/>
                  <a:t>的估计效用降低，对</a:t>
                </a:r>
                <a:r>
                  <a:rPr lang="en-US" altLang="zh-CN" b="1" dirty="0"/>
                  <a:t>AVG</a:t>
                </a:r>
                <a:r>
                  <a:rPr lang="zh-CN" altLang="en-US" b="1" dirty="0"/>
                  <a:t>的影响不大；</a:t>
                </a:r>
                <a:br>
                  <a:rPr lang="zh-CN" altLang="en-US" b="1" dirty="0"/>
                </a:br>
                <a:r>
                  <a:rPr lang="zh-CN" altLang="en-US" b="1" dirty="0"/>
                  <a:t>再次，范围优化（</a:t>
                </a:r>
                <a:r>
                  <a:rPr lang="en-US" altLang="zh-CN" b="1" dirty="0"/>
                  <a:t>range optimization</a:t>
                </a:r>
                <a:r>
                  <a:rPr lang="zh-CN" altLang="en-US" b="1" dirty="0"/>
                  <a:t>）技术始终提高查询的整体效用。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39F99BC-612F-3F48-922E-CB6B2448B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4946248"/>
                <a:ext cx="9505038" cy="1289456"/>
              </a:xfrm>
              <a:prstGeom prst="rect">
                <a:avLst/>
              </a:prstGeom>
              <a:blipFill>
                <a:blip r:embed="rId6"/>
                <a:stretch>
                  <a:fillRect l="-577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A77CC472-CC16-D3B7-6286-6F0C840379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7172256"/>
                  </p:ext>
                </p:extLst>
              </p:nvPr>
            </p:nvGraphicFramePr>
            <p:xfrm>
              <a:off x="9042400" y="1303237"/>
              <a:ext cx="247808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4916">
                      <a:extLst>
                        <a:ext uri="{9D8B030D-6E8A-4147-A177-3AD203B41FA5}">
                          <a16:colId xmlns:a16="http://schemas.microsoft.com/office/drawing/2014/main" val="827768816"/>
                        </a:ext>
                      </a:extLst>
                    </a:gridCol>
                    <a:gridCol w="1903171">
                      <a:extLst>
                        <a:ext uri="{9D8B030D-6E8A-4147-A177-3AD203B41FA5}">
                          <a16:colId xmlns:a16="http://schemas.microsoft.com/office/drawing/2014/main" val="6030222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CBDD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截断元组个数</a:t>
                          </a:r>
                        </a:p>
                      </a:txBody>
                      <a:tcPr anchor="ctr">
                        <a:solidFill>
                          <a:srgbClr val="CBDDC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212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l-GR" altLang="zh-CN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隐私预算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2795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数据表大小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09543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A77CC472-CC16-D3B7-6286-6F0C840379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7172256"/>
                  </p:ext>
                </p:extLst>
              </p:nvPr>
            </p:nvGraphicFramePr>
            <p:xfrm>
              <a:off x="9042400" y="1303237"/>
              <a:ext cx="247808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4916">
                      <a:extLst>
                        <a:ext uri="{9D8B030D-6E8A-4147-A177-3AD203B41FA5}">
                          <a16:colId xmlns:a16="http://schemas.microsoft.com/office/drawing/2014/main" val="827768816"/>
                        </a:ext>
                      </a:extLst>
                    </a:gridCol>
                    <a:gridCol w="1903171">
                      <a:extLst>
                        <a:ext uri="{9D8B030D-6E8A-4147-A177-3AD203B41FA5}">
                          <a16:colId xmlns:a16="http://schemas.microsoft.com/office/drawing/2014/main" val="6030222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64" t="-6557" r="-338298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截断元组个数</a:t>
                          </a:r>
                        </a:p>
                      </a:txBody>
                      <a:tcPr anchor="ctr">
                        <a:solidFill>
                          <a:srgbClr val="CBDDC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212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l-GR" altLang="zh-CN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隐私预算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2795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数据表大小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09543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7C42B-A976-15C5-F9CD-1EAEBC6B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3.10 PUMS-H</a:t>
            </a:r>
            <a:r>
              <a:rPr lang="zh-CN" altLang="en-US" sz="3600" dirty="0"/>
              <a:t>案例分析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A0B02C-3213-6FDB-A2A8-DFD51B0CEF30}"/>
              </a:ext>
            </a:extLst>
          </p:cNvPr>
          <p:cNvSpPr txBox="1"/>
          <p:nvPr/>
        </p:nvSpPr>
        <p:spPr>
          <a:xfrm>
            <a:off x="578311" y="1276478"/>
            <a:ext cx="1094217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PUMS-H</a:t>
            </a:r>
            <a:r>
              <a:rPr lang="zh-CN" altLang="en-US" b="1" dirty="0"/>
              <a:t>案例研究</a:t>
            </a:r>
            <a:r>
              <a:rPr lang="zh-CN" altLang="en-US" dirty="0"/>
              <a:t>：使用印第安纳州的</a:t>
            </a:r>
            <a:r>
              <a:rPr lang="en-US" altLang="zh-CN" dirty="0"/>
              <a:t>PUMSH</a:t>
            </a:r>
            <a:r>
              <a:rPr lang="zh-CN" altLang="en-US" dirty="0"/>
              <a:t>数据集进行了一个案例研究。</a:t>
            </a:r>
            <a:br>
              <a:rPr lang="zh-CN" altLang="en-US" dirty="0"/>
            </a:br>
            <a:r>
              <a:rPr lang="zh-CN" altLang="en-US" dirty="0"/>
              <a:t>回答了问题：居住在印第安纳州的</a:t>
            </a:r>
            <a:r>
              <a:rPr lang="zh-CN" altLang="en-US" b="1" dirty="0"/>
              <a:t>印第安纳波利斯市</a:t>
            </a:r>
            <a:r>
              <a:rPr lang="zh-CN" altLang="en-US" dirty="0"/>
              <a:t>有多少人属于</a:t>
            </a:r>
            <a:r>
              <a:rPr lang="zh-CN" altLang="en-US" b="1" dirty="0"/>
              <a:t>特定年龄组</a:t>
            </a:r>
            <a:r>
              <a:rPr lang="zh-CN" altLang="en-US" dirty="0"/>
              <a:t>？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A026DA2-D88B-5F71-3509-3749070A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3238231"/>
            <a:ext cx="2904511" cy="170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D32D86C-EBE2-37E3-C771-E54CC604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54" y="3264408"/>
            <a:ext cx="2881343" cy="17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8EE1658C-0295-3FA0-D1AF-48C943FE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16" y="3269520"/>
            <a:ext cx="2881344" cy="17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679FF8-DC7B-23FD-38F4-F6210402FCE7}"/>
              </a:ext>
            </a:extLst>
          </p:cNvPr>
          <p:cNvSpPr txBox="1"/>
          <p:nvPr/>
        </p:nvSpPr>
        <p:spPr>
          <a:xfrm>
            <a:off x="578311" y="5073227"/>
            <a:ext cx="11004089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结论：</a:t>
            </a:r>
            <a:r>
              <a:rPr lang="en-US" altLang="zh-CN" b="1" dirty="0"/>
              <a:t>HIO-JOIN-RDC</a:t>
            </a:r>
            <a:r>
              <a:rPr lang="zh-CN" altLang="en-US" b="1" dirty="0"/>
              <a:t>机制在效用上始终优于</a:t>
            </a:r>
            <a:r>
              <a:rPr lang="en-US" altLang="zh-CN" b="1" dirty="0"/>
              <a:t>HIO-JOIN</a:t>
            </a:r>
            <a:r>
              <a:rPr lang="zh-CN" altLang="en-US" b="1" dirty="0"/>
              <a:t>，并且，随着隐私预算的增加，聚合查询结果误差相对会减少。上述结果符合之前实验得出的结论。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1DB5CD-A76B-6384-0607-F1D25978D7A5}"/>
                  </a:ext>
                </a:extLst>
              </p:cNvPr>
              <p:cNvSpPr txBox="1"/>
              <p:nvPr/>
            </p:nvSpPr>
            <p:spPr>
              <a:xfrm>
                <a:off x="578311" y="2116496"/>
                <a:ext cx="11004089" cy="87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查询描述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：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𝑆𝑒𝑙𝑒𝑐𝑡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𝐶𝑜𝑢𝑛𝑡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𝐹𝑟𝑜𝑚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𝑃𝑈𝑀𝑆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𝑃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𝑊h𝑒𝑟𝑒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𝑪𝑰𝑻𝒀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𝑰𝒏𝒅𝒊𝒂𝒏𝒐𝒑𝒐𝒍𝒊𝒔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𝐴𝑛𝑑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𝑨𝑮𝑬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∈[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𝒍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𝒓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b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</a:b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评估了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HIO-JOIN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和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HIO-JOIN-RDC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机制，并设置隐私预算</a:t>
                </a:r>
                <a:r>
                  <a:rPr kumimoji="0" lang="el-GR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ε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=2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、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5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，截断元组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数量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设置为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=1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1DB5CD-A76B-6384-0607-F1D25978D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11" y="2116496"/>
                <a:ext cx="11004089" cy="873829"/>
              </a:xfrm>
              <a:prstGeom prst="rect">
                <a:avLst/>
              </a:prstGeom>
              <a:blipFill>
                <a:blip r:embed="rId5"/>
                <a:stretch>
                  <a:fillRect l="-499"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71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研究背景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1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66881"/>
            <a:chOff x="4267200" y="1600200"/>
            <a:chExt cx="8099310" cy="770291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71319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内容详述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2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8EBFD93-C1C4-4528-BA2A-F68DAE82A026}"/>
              </a:ext>
            </a:extLst>
          </p:cNvPr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总结展望</a:t>
              </a:r>
              <a:endParaRPr kumimoji="0" lang="zh-CN" altLang="en-MY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03127D6-EE7A-4412-8719-084294C1BF26}"/>
                </a:ext>
              </a:extLst>
            </p:cNvPr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>
                <a:extLst>
                  <a:ext uri="{FF2B5EF4-FFF2-40B4-BE49-F238E27FC236}">
                    <a16:creationId xmlns:a16="http://schemas.microsoft.com/office/drawing/2014/main" id="{80F611C7-936D-488C-A189-3B354D2BA3E9}"/>
                  </a:ext>
                </a:extLst>
              </p:cNvPr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04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1" name="Right Triangle 7">
                <a:extLst>
                  <a:ext uri="{FF2B5EF4-FFF2-40B4-BE49-F238E27FC236}">
                    <a16:creationId xmlns:a16="http://schemas.microsoft.com/office/drawing/2014/main" id="{E4CD9068-37DB-49ED-A0A2-556B7161FDE4}"/>
                  </a:ext>
                </a:extLst>
              </p:cNvPr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7578A685-C9C4-5025-5AE1-0B87181A7F7C}"/>
              </a:ext>
            </a:extLst>
          </p:cNvPr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2A7A1FDD-17F8-7468-F6CB-72660A584770}"/>
                </a:ext>
              </a:extLst>
            </p:cNvPr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实验评估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0" name="Group 5">
              <a:extLst>
                <a:ext uri="{FF2B5EF4-FFF2-40B4-BE49-F238E27FC236}">
                  <a16:creationId xmlns:a16="http://schemas.microsoft.com/office/drawing/2014/main" id="{BED4D35F-5FC0-4312-2610-89A780C142FF}"/>
                </a:ext>
              </a:extLst>
            </p:cNvPr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>
                <a:extLst>
                  <a:ext uri="{FF2B5EF4-FFF2-40B4-BE49-F238E27FC236}">
                    <a16:creationId xmlns:a16="http://schemas.microsoft.com/office/drawing/2014/main" id="{3CBA34BE-075A-912C-B4E7-A968F483FCB7}"/>
                  </a:ext>
                </a:extLst>
              </p:cNvPr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3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22" name="Right Triangle 7">
                <a:extLst>
                  <a:ext uri="{FF2B5EF4-FFF2-40B4-BE49-F238E27FC236}">
                    <a16:creationId xmlns:a16="http://schemas.microsoft.com/office/drawing/2014/main" id="{A86464C2-2AD5-D74A-B3C8-872E69E1951F}"/>
                  </a:ext>
                </a:extLst>
              </p:cNvPr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52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28DB4-C40B-1AC6-A325-F9E453D8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四、总结展望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8F0A31-12BD-E607-1D7E-736484BAB66B}"/>
              </a:ext>
            </a:extLst>
          </p:cNvPr>
          <p:cNvSpPr txBox="1"/>
          <p:nvPr/>
        </p:nvSpPr>
        <p:spPr>
          <a:xfrm>
            <a:off x="622511" y="1205653"/>
            <a:ext cx="1085056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总结</a:t>
            </a:r>
            <a:r>
              <a:rPr lang="zh-CN" altLang="en-US" dirty="0"/>
              <a:t>：本文研究集中收集和分析本地差分隐私下多个服务的数据。引入了用户级 </a:t>
            </a:r>
            <a:r>
              <a:rPr lang="en-US" altLang="zh-CN" dirty="0"/>
              <a:t>LDP </a:t>
            </a:r>
            <a:r>
              <a:rPr lang="zh-CN" altLang="en-US" dirty="0"/>
              <a:t>概念来形式化和保护用户在发布其联合元组时的隐私。并提出了处理多维分析查询的机制和估计方法，其中每个查询都具有由多个服务独立收集和扰动的属性</a:t>
            </a:r>
            <a:r>
              <a:rPr lang="en-US" altLang="zh-CN" dirty="0"/>
              <a:t>(</a:t>
            </a:r>
            <a:r>
              <a:rPr lang="zh-CN" altLang="en-US" dirty="0"/>
              <a:t>在其聚合和谓词中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DC2F05-B2AA-ACA4-2EE3-398E74A24F46}"/>
              </a:ext>
            </a:extLst>
          </p:cNvPr>
          <p:cNvSpPr txBox="1"/>
          <p:nvPr/>
        </p:nvSpPr>
        <p:spPr>
          <a:xfrm>
            <a:off x="622511" y="2571976"/>
            <a:ext cx="10897976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扩展研究：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本文提出的解决和优化方案还能运用到分组查询（</a:t>
            </a:r>
            <a:r>
              <a:rPr lang="en-US" altLang="zh-CN" dirty="0"/>
              <a:t>group-by query</a:t>
            </a:r>
            <a:r>
              <a:rPr lang="zh-CN" altLang="en-US" dirty="0"/>
              <a:t>）中。以对来自不同服务的关系连接执行聚合分析，并按某些分组属性汇总结果。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在主键</a:t>
            </a:r>
            <a:r>
              <a:rPr lang="en-US" altLang="zh-CN" dirty="0"/>
              <a:t>-</a:t>
            </a:r>
            <a:r>
              <a:rPr lang="zh-CN" altLang="en-US" dirty="0"/>
              <a:t>外键连接的基础上扩展到更复杂的星型连接模式。其中一个服务收集具有外键的元组，以及由不同服务收集的多个主键元组。这种模式在业务数据仓库中很常见。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51B999-10FF-7386-69A8-F56A43A6E418}"/>
              </a:ext>
            </a:extLst>
          </p:cNvPr>
          <p:cNvSpPr txBox="1"/>
          <p:nvPr/>
        </p:nvSpPr>
        <p:spPr>
          <a:xfrm>
            <a:off x="669925" y="4910068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展望：</a:t>
            </a:r>
            <a:r>
              <a:rPr lang="zh-CN" altLang="en-US" dirty="0"/>
              <a:t>本文在提出了优化方案以及新的解决机制后，重点评估分析了不同变量对模型的影响。但是没有去关注变量间的关系，即去衡量隐私保障程度和数据可用性。</a:t>
            </a:r>
          </a:p>
        </p:txBody>
      </p:sp>
    </p:spTree>
    <p:extLst>
      <p:ext uri="{BB962C8B-B14F-4D97-AF65-F5344CB8AC3E}">
        <p14:creationId xmlns:p14="http://schemas.microsoft.com/office/powerpoint/2010/main" val="151284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3">
            <a:extLst>
              <a:ext uri="{FF2B5EF4-FFF2-40B4-BE49-F238E27FC236}">
                <a16:creationId xmlns:a16="http://schemas.microsoft.com/office/drawing/2014/main" id="{405FCD78-CC61-4E82-847B-4E44AB6C87DE}"/>
              </a:ext>
            </a:extLst>
          </p:cNvPr>
          <p:cNvSpPr txBox="1">
            <a:spLocks/>
          </p:cNvSpPr>
          <p:nvPr/>
        </p:nvSpPr>
        <p:spPr>
          <a:xfrm>
            <a:off x="918922" y="2627616"/>
            <a:ext cx="10459092" cy="160276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B8FCFD-45F0-4670-1BA5-661213B93C8F}"/>
              </a:ext>
            </a:extLst>
          </p:cNvPr>
          <p:cNvSpPr txBox="1"/>
          <p:nvPr/>
        </p:nvSpPr>
        <p:spPr>
          <a:xfrm>
            <a:off x="3989493" y="310583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感谢各位老师和同学！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FDC56-2C4B-AC47-B394-3062D0A0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 </a:t>
            </a:r>
            <a:r>
              <a:rPr lang="zh-CN" altLang="en-US" sz="3600" dirty="0"/>
              <a:t>差分隐私分类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2D0F9B-6C8D-0C99-FB72-00BE2CE6610C}"/>
              </a:ext>
            </a:extLst>
          </p:cNvPr>
          <p:cNvSpPr txBox="1"/>
          <p:nvPr/>
        </p:nvSpPr>
        <p:spPr>
          <a:xfrm>
            <a:off x="669925" y="133868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差分隐私分类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7016C7-9EC0-9877-F90C-F510816ED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7" y="1283953"/>
            <a:ext cx="5275902" cy="28277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4B3B89-CA9D-4F9D-7C05-F30F6C7A77D2}"/>
              </a:ext>
            </a:extLst>
          </p:cNvPr>
          <p:cNvSpPr txBox="1"/>
          <p:nvPr/>
        </p:nvSpPr>
        <p:spPr>
          <a:xfrm>
            <a:off x="7831701" y="412641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中心化差分隐私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67A71C63-9C32-A842-7AF6-34EE89F67E3D}"/>
              </a:ext>
            </a:extLst>
          </p:cNvPr>
          <p:cNvSpPr/>
          <p:nvPr/>
        </p:nvSpPr>
        <p:spPr>
          <a:xfrm>
            <a:off x="655929" y="2121408"/>
            <a:ext cx="399665" cy="62179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9838E5-191E-B82E-7333-1B8FBCDABDB3}"/>
              </a:ext>
            </a:extLst>
          </p:cNvPr>
          <p:cNvSpPr txBox="1"/>
          <p:nvPr/>
        </p:nvSpPr>
        <p:spPr>
          <a:xfrm>
            <a:off x="1228954" y="193674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中心化差分隐私（</a:t>
            </a:r>
            <a:r>
              <a:rPr lang="en-US" altLang="zh-CN" dirty="0"/>
              <a:t>CDP</a:t>
            </a:r>
            <a:r>
              <a:rPr lang="zh-CN" altLang="en-US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78F441-23D1-577F-D05E-D128A862441F}"/>
              </a:ext>
            </a:extLst>
          </p:cNvPr>
          <p:cNvSpPr txBox="1"/>
          <p:nvPr/>
        </p:nvSpPr>
        <p:spPr>
          <a:xfrm>
            <a:off x="1228954" y="254571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本地差分隐私 （</a:t>
            </a:r>
            <a:r>
              <a:rPr lang="en-US" altLang="zh-CN" b="1" dirty="0">
                <a:solidFill>
                  <a:srgbClr val="FF0000"/>
                </a:solidFill>
              </a:rPr>
              <a:t>LDP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AC32DE-EC9D-D23D-7C8C-EC444C89FC66}"/>
              </a:ext>
            </a:extLst>
          </p:cNvPr>
          <p:cNvSpPr txBox="1"/>
          <p:nvPr/>
        </p:nvSpPr>
        <p:spPr>
          <a:xfrm>
            <a:off x="3773240" y="1414692"/>
            <a:ext cx="269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</a:t>
            </a:r>
            <a:r>
              <a:rPr lang="zh-CN" altLang="en-US" dirty="0">
                <a:solidFill>
                  <a:srgbClr val="FF0000"/>
                </a:solidFill>
              </a:rPr>
              <a:t>数据扰动的终端</a:t>
            </a:r>
            <a:r>
              <a:rPr lang="zh-CN" altLang="en-US" dirty="0"/>
              <a:t>不同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541A0F-1B6F-B86E-71FA-21BEBF826A62}"/>
              </a:ext>
            </a:extLst>
          </p:cNvPr>
          <p:cNvSpPr txBox="1"/>
          <p:nvPr/>
        </p:nvSpPr>
        <p:spPr>
          <a:xfrm>
            <a:off x="5405025" y="4813921"/>
            <a:ext cx="5937495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年，美国社交网站</a:t>
            </a:r>
            <a:r>
              <a:rPr lang="en-US" altLang="zh-CN" dirty="0">
                <a:solidFill>
                  <a:srgbClr val="FF0000"/>
                </a:solidFill>
              </a:rPr>
              <a:t>LinkedIn</a:t>
            </a:r>
            <a:r>
              <a:rPr lang="zh-CN" altLang="en-US" dirty="0"/>
              <a:t>近</a:t>
            </a:r>
            <a:r>
              <a:rPr lang="en-US" altLang="zh-CN" dirty="0"/>
              <a:t>1.7</a:t>
            </a:r>
            <a:r>
              <a:rPr lang="zh-CN" altLang="en-US" dirty="0"/>
              <a:t>亿个账户被黑客组织在黑市公开销售；</a:t>
            </a:r>
            <a:r>
              <a:rPr lang="zh-CN" altLang="en-US" dirty="0">
                <a:solidFill>
                  <a:srgbClr val="FF0000"/>
                </a:solidFill>
              </a:rPr>
              <a:t>雅虎</a:t>
            </a:r>
            <a:r>
              <a:rPr lang="zh-CN" altLang="en-US" dirty="0"/>
              <a:t>爆发互联网史上最大数据泄露，超</a:t>
            </a:r>
            <a:r>
              <a:rPr lang="en-US" altLang="zh-CN" dirty="0"/>
              <a:t>5</a:t>
            </a:r>
            <a:r>
              <a:rPr lang="zh-CN" altLang="en-US" dirty="0"/>
              <a:t>亿用户账户信息被黑客盗取，等等。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F2AFDA-D19C-F22A-0C62-A63D8B05EB3D}"/>
              </a:ext>
            </a:extLst>
          </p:cNvPr>
          <p:cNvSpPr txBox="1"/>
          <p:nvPr/>
        </p:nvSpPr>
        <p:spPr>
          <a:xfrm>
            <a:off x="9573100" y="40802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E9B73A-FA95-F6E7-643E-22ED21A4C9DE}"/>
              </a:ext>
            </a:extLst>
          </p:cNvPr>
          <p:cNvSpPr txBox="1"/>
          <p:nvPr/>
        </p:nvSpPr>
        <p:spPr>
          <a:xfrm>
            <a:off x="4349628" y="19367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8360BD-6AC3-B11A-5218-1F879BB9EEDB}"/>
              </a:ext>
            </a:extLst>
          </p:cNvPr>
          <p:cNvSpPr txBox="1"/>
          <p:nvPr/>
        </p:nvSpPr>
        <p:spPr>
          <a:xfrm>
            <a:off x="4297029" y="2545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用户本地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95D8C44-36B1-B549-F6F1-94CFC907C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01" y="3064262"/>
            <a:ext cx="3135201" cy="269492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C8ACAC1-990F-7BC4-4E5B-E8BFD180F996}"/>
              </a:ext>
            </a:extLst>
          </p:cNvPr>
          <p:cNvSpPr/>
          <p:nvPr/>
        </p:nvSpPr>
        <p:spPr>
          <a:xfrm>
            <a:off x="729089" y="2982838"/>
            <a:ext cx="3427023" cy="13899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55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  <p:bldP spid="4" grpId="0" animBg="1"/>
      <p:bldP spid="6" grpId="0"/>
      <p:bldP spid="16" grpId="0"/>
      <p:bldP spid="17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60615-50D1-7AEE-FAA0-4A9F451F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1.3 </a:t>
            </a:r>
            <a:r>
              <a:rPr lang="zh-CN" altLang="en-US" sz="3600" dirty="0"/>
              <a:t>本地差分隐私定义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555AC6-098B-8D14-3CD9-9CF9EEEA1678}"/>
              </a:ext>
            </a:extLst>
          </p:cNvPr>
          <p:cNvSpPr txBox="1"/>
          <p:nvPr/>
        </p:nvSpPr>
        <p:spPr>
          <a:xfrm>
            <a:off x="669925" y="1324536"/>
            <a:ext cx="4802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LDP</a:t>
            </a:r>
            <a:r>
              <a:rPr lang="zh-CN" altLang="en-US" sz="2000" b="1" dirty="0"/>
              <a:t>（本地化差分隐私）的形式化定义：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8DDDF89-751C-CAE6-AAD7-92E08CB7005A}"/>
                  </a:ext>
                </a:extLst>
              </p:cNvPr>
              <p:cNvSpPr txBox="1"/>
              <p:nvPr/>
            </p:nvSpPr>
            <p:spPr>
              <a:xfrm>
                <a:off x="669926" y="1805038"/>
                <a:ext cx="10850562" cy="1374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任意本地化差分隐私函数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定义域为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𝐷𝑜𝑚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dirty="0"/>
                  <a:t>，值域为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𝑅𝑎𝑛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，对任意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𝐷𝑜𝑚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，并且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，输出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，都有：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8DDDF89-751C-CAE6-AAD7-92E08CB70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" y="1805038"/>
                <a:ext cx="10850562" cy="1374351"/>
              </a:xfrm>
              <a:prstGeom prst="rect">
                <a:avLst/>
              </a:prstGeom>
              <a:blipFill>
                <a:blip r:embed="rId2"/>
                <a:stretch>
                  <a:fillRect l="-506" r="-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DC9B24-C911-2569-8291-2C111A1026AD}"/>
                  </a:ext>
                </a:extLst>
              </p:cNvPr>
              <p:cNvSpPr txBox="1"/>
              <p:nvPr/>
            </p:nvSpPr>
            <p:spPr>
              <a:xfrm>
                <a:off x="669924" y="3429000"/>
                <a:ext cx="10850561" cy="212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LDP</a:t>
                </a:r>
                <a:r>
                  <a:rPr lang="zh-CN" altLang="en-US" dirty="0"/>
                  <a:t>技术通过控制任意两条记录的输出结果的相似性，从而确保算法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满足本地化差分隐私。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accent2"/>
                    </a:solidFill>
                  </a:rPr>
                  <a:t>隐私预算</a:t>
                </a:r>
                <a:r>
                  <a:rPr lang="el-GR" altLang="zh-CN" b="1" dirty="0">
                    <a:solidFill>
                      <a:schemeClr val="accent2"/>
                    </a:solidFill>
                  </a:rPr>
                  <a:t>ε</a:t>
                </a:r>
                <a:r>
                  <a:rPr lang="zh-CN" altLang="en-US" b="1" dirty="0"/>
                  <a:t>越小，任意两条结果输出相似性越高，但添加噪声更多，使数据可用性降低；反之亦然。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（通过</a:t>
                </a:r>
                <a:r>
                  <a:rPr lang="en-US" altLang="zh-CN" dirty="0"/>
                  <a:t>LDP</a:t>
                </a:r>
                <a:r>
                  <a:rPr lang="zh-CN" altLang="en-US" dirty="0"/>
                  <a:t>，用户永远向服务器报告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dirty="0"/>
                  <a:t>，而不会暴露原始数据元组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那即便是恶意服务也不能侵犯用户隐私。）</a:t>
                </a:r>
                <a:endParaRPr lang="en-US" altLang="zh-CN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DC9B24-C911-2569-8291-2C111A102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3429000"/>
                <a:ext cx="10850561" cy="2120452"/>
              </a:xfrm>
              <a:prstGeom prst="rect">
                <a:avLst/>
              </a:prstGeom>
              <a:blipFill>
                <a:blip r:embed="rId3"/>
                <a:stretch>
                  <a:fillRect l="-506" b="-3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5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8B090-8BD0-7FCE-0FFA-1DFB89A1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1.4 </a:t>
            </a:r>
            <a:r>
              <a:rPr lang="zh-CN" altLang="en-US" sz="3600" dirty="0"/>
              <a:t>本文研究简述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F27D0E-DCC7-AAD9-169B-E85401CD00B1}"/>
              </a:ext>
            </a:extLst>
          </p:cNvPr>
          <p:cNvSpPr txBox="1"/>
          <p:nvPr/>
        </p:nvSpPr>
        <p:spPr>
          <a:xfrm>
            <a:off x="669925" y="1166014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Collecting And Analyzing Data </a:t>
            </a:r>
            <a:r>
              <a:rPr lang="en-US" altLang="zh-CN" dirty="0">
                <a:solidFill>
                  <a:srgbClr val="FF0000"/>
                </a:solidFill>
              </a:rPr>
              <a:t>Jointly</a:t>
            </a:r>
            <a:r>
              <a:rPr lang="en-US" altLang="zh-CN" dirty="0"/>
              <a:t> From </a:t>
            </a:r>
            <a:r>
              <a:rPr lang="en-US" altLang="zh-CN" dirty="0">
                <a:solidFill>
                  <a:srgbClr val="FF0000"/>
                </a:solidFill>
              </a:rPr>
              <a:t>Multiple Services </a:t>
            </a:r>
            <a:r>
              <a:rPr lang="en-US" altLang="zh-CN" dirty="0"/>
              <a:t>under </a:t>
            </a:r>
            <a:r>
              <a:rPr lang="en-US" altLang="zh-CN" dirty="0">
                <a:solidFill>
                  <a:srgbClr val="FF0000"/>
                </a:solidFill>
              </a:rPr>
              <a:t>Local Differential Privacy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在本地差分隐私下</a:t>
            </a:r>
            <a:r>
              <a:rPr lang="zh-CN" altLang="en-US" dirty="0">
                <a:solidFill>
                  <a:schemeClr val="accent2"/>
                </a:solidFill>
              </a:rPr>
              <a:t>联合</a:t>
            </a:r>
            <a:r>
              <a:rPr lang="zh-CN" altLang="en-US" dirty="0"/>
              <a:t>收集和分析来自</a:t>
            </a:r>
            <a:r>
              <a:rPr lang="zh-CN" altLang="en-US" dirty="0">
                <a:solidFill>
                  <a:schemeClr val="accent2"/>
                </a:solidFill>
              </a:rPr>
              <a:t>多个服务</a:t>
            </a:r>
            <a:r>
              <a:rPr lang="zh-CN" altLang="en-US" dirty="0"/>
              <a:t>的数据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5D8C44-36B1-B549-F6F1-94CFC907C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2" y="2351788"/>
            <a:ext cx="4234888" cy="355950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0D5B03B-25CA-F243-707B-8C114D65FFA4}"/>
              </a:ext>
            </a:extLst>
          </p:cNvPr>
          <p:cNvSpPr/>
          <p:nvPr/>
        </p:nvSpPr>
        <p:spPr>
          <a:xfrm>
            <a:off x="537272" y="2300757"/>
            <a:ext cx="4343400" cy="17884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C90536-7537-9B51-A879-619F99749B01}"/>
              </a:ext>
            </a:extLst>
          </p:cNvPr>
          <p:cNvSpPr txBox="1"/>
          <p:nvPr/>
        </p:nvSpPr>
        <p:spPr>
          <a:xfrm>
            <a:off x="4989481" y="230075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统计数据库针对</a:t>
            </a:r>
            <a:r>
              <a:rPr lang="zh-CN" altLang="en-US" dirty="0">
                <a:solidFill>
                  <a:schemeClr val="accent2"/>
                </a:solidFill>
              </a:rPr>
              <a:t>事实表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chemeClr val="accent2"/>
                </a:solidFill>
              </a:rPr>
              <a:t>条件聚合</a:t>
            </a:r>
            <a:r>
              <a:rPr lang="zh-CN" altLang="en-US" dirty="0"/>
              <a:t>查询：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406CF78-1182-4E5A-3D2A-F623922199C4}"/>
                  </a:ext>
                </a:extLst>
              </p:cNvPr>
              <p:cNvSpPr txBox="1"/>
              <p:nvPr/>
            </p:nvSpPr>
            <p:spPr>
              <a:xfrm>
                <a:off x="4989481" y="2792375"/>
                <a:ext cx="6275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𝑆𝐸𝐿𝐸𝐶𝑇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𝐴𝑣𝑔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𝐹𝑟𝑜𝑚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𝑈𝑠𝑒𝑟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𝑊𝐻𝐸𝑅𝐸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∈[18,22]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406CF78-1182-4E5A-3D2A-F6239221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81" y="2792375"/>
                <a:ext cx="6275179" cy="276999"/>
              </a:xfrm>
              <a:prstGeom prst="rect">
                <a:avLst/>
              </a:prstGeom>
              <a:blipFill>
                <a:blip r:embed="rId4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586AE91B-F894-2D17-EDA9-CF4454F0A332}"/>
              </a:ext>
            </a:extLst>
          </p:cNvPr>
          <p:cNvSpPr txBox="1"/>
          <p:nvPr/>
        </p:nvSpPr>
        <p:spPr>
          <a:xfrm>
            <a:off x="5005105" y="3200347"/>
            <a:ext cx="669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多维分析查询</a:t>
            </a:r>
            <a:r>
              <a:rPr lang="zh-CN" altLang="en-US" dirty="0"/>
              <a:t>（</a:t>
            </a:r>
            <a:r>
              <a:rPr lang="en-US" altLang="zh-CN" dirty="0"/>
              <a:t>Multi-Dimensional Analytical queries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chemeClr val="accent2"/>
                </a:solidFill>
              </a:rPr>
              <a:t>MDA</a:t>
            </a:r>
            <a:r>
              <a:rPr lang="zh-CN" altLang="en-US" dirty="0"/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95A06C-530F-E127-4013-19266396D8F8}"/>
                  </a:ext>
                </a:extLst>
              </p:cNvPr>
              <p:cNvSpPr txBox="1"/>
              <p:nvPr/>
            </p:nvSpPr>
            <p:spPr>
              <a:xfrm>
                <a:off x="5110860" y="3668071"/>
                <a:ext cx="4496103" cy="1195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𝑆𝐸𝐿𝐸𝐶𝑇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𝐴𝑣𝑔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𝐹𝑟𝑜𝑚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𝑈𝑠𝑒𝑟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𝑊𝐻𝐸𝑅𝐸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∈[18,22]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and</a:t>
                </a:r>
                <a:r>
                  <a:rPr lang="en-US" altLang="zh-CN" dirty="0"/>
                  <a:t> Gender=‘female’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95A06C-530F-E127-4013-19266396D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60" y="3668071"/>
                <a:ext cx="4496103" cy="1195199"/>
              </a:xfrm>
              <a:prstGeom prst="rect">
                <a:avLst/>
              </a:prstGeom>
              <a:blipFill>
                <a:blip r:embed="rId5"/>
                <a:stretch>
                  <a:fillRect l="-1762" r="-2304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B5EC95D7-8982-7C59-F7F4-C3B9FD081474}"/>
              </a:ext>
            </a:extLst>
          </p:cNvPr>
          <p:cNvSpPr txBox="1"/>
          <p:nvPr/>
        </p:nvSpPr>
        <p:spPr>
          <a:xfrm>
            <a:off x="7020344" y="4162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13ACAA6-2CC9-1A02-3371-3B2C04873E29}"/>
                  </a:ext>
                </a:extLst>
              </p:cNvPr>
              <p:cNvSpPr txBox="1"/>
              <p:nvPr/>
            </p:nvSpPr>
            <p:spPr>
              <a:xfrm>
                <a:off x="6511406" y="4162004"/>
                <a:ext cx="5680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𝐽𝑂𝐼𝑁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𝑇𝑟𝑎𝑛𝑠𝑎𝑐𝑡𝑖𝑜𝑛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𝑈𝑠𝑒𝑟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𝑈𝐼𝐷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𝑇𝑟𝑎𝑛𝑠𝑎𝑐𝑡𝑖𝑜𝑛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𝑈𝐼𝐷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13ACAA6-2CC9-1A02-3371-3B2C0487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06" y="4162004"/>
                <a:ext cx="5680594" cy="276999"/>
              </a:xfrm>
              <a:prstGeom prst="rect">
                <a:avLst/>
              </a:prstGeom>
              <a:blipFill>
                <a:blip r:embed="rId6"/>
                <a:stretch>
                  <a:fillRect l="-75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3A6A4735-1629-3243-E167-FA6BAA0613F4}"/>
              </a:ext>
            </a:extLst>
          </p:cNvPr>
          <p:cNvSpPr txBox="1"/>
          <p:nvPr/>
        </p:nvSpPr>
        <p:spPr>
          <a:xfrm>
            <a:off x="8127070" y="5121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类别维度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81F2C03-3FA7-4091-E903-5BF70976DF05}"/>
              </a:ext>
            </a:extLst>
          </p:cNvPr>
          <p:cNvSpPr txBox="1"/>
          <p:nvPr/>
        </p:nvSpPr>
        <p:spPr>
          <a:xfrm>
            <a:off x="5912348" y="5121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序数维度</a:t>
            </a:r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0586EE17-8C55-FA2F-3CF6-0FEFC19CC7B8}"/>
              </a:ext>
            </a:extLst>
          </p:cNvPr>
          <p:cNvSpPr/>
          <p:nvPr/>
        </p:nvSpPr>
        <p:spPr>
          <a:xfrm>
            <a:off x="6094922" y="4952734"/>
            <a:ext cx="77278" cy="1683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上 21">
            <a:extLst>
              <a:ext uri="{FF2B5EF4-FFF2-40B4-BE49-F238E27FC236}">
                <a16:creationId xmlns:a16="http://schemas.microsoft.com/office/drawing/2014/main" id="{A707C9C1-FF83-F73F-6991-46D72A90F851}"/>
              </a:ext>
            </a:extLst>
          </p:cNvPr>
          <p:cNvSpPr/>
          <p:nvPr/>
        </p:nvSpPr>
        <p:spPr>
          <a:xfrm>
            <a:off x="8276621" y="4904476"/>
            <a:ext cx="77278" cy="1683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6B5F40-9CA2-7166-3F77-5F576EAC921D}"/>
              </a:ext>
            </a:extLst>
          </p:cNvPr>
          <p:cNvSpPr txBox="1"/>
          <p:nvPr/>
        </p:nvSpPr>
        <p:spPr>
          <a:xfrm>
            <a:off x="4989481" y="5674659"/>
            <a:ext cx="6481261" cy="36933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在本文中，我们主要针对连接表回答多维分析（</a:t>
            </a:r>
            <a:r>
              <a:rPr lang="en-US" altLang="zh-CN" b="1" dirty="0"/>
              <a:t>MDA</a:t>
            </a:r>
            <a:r>
              <a:rPr lang="zh-CN" altLang="en-US" b="1" dirty="0"/>
              <a:t>）查询。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8FCD7C-147E-E670-EB58-BBA3485260CF}"/>
              </a:ext>
            </a:extLst>
          </p:cNvPr>
          <p:cNvSpPr/>
          <p:nvPr/>
        </p:nvSpPr>
        <p:spPr>
          <a:xfrm>
            <a:off x="5682781" y="4162004"/>
            <a:ext cx="828625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922B3C-3FA8-5049-3982-263DD9483AE7}"/>
              </a:ext>
            </a:extLst>
          </p:cNvPr>
          <p:cNvSpPr/>
          <p:nvPr/>
        </p:nvSpPr>
        <p:spPr>
          <a:xfrm>
            <a:off x="7112709" y="4183488"/>
            <a:ext cx="1509653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67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4.58333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6970C-E795-CC38-E076-BC32B69B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1.4 </a:t>
            </a:r>
            <a:r>
              <a:rPr lang="zh-CN" altLang="en-US" sz="3600" dirty="0"/>
              <a:t>本文研究简述</a:t>
            </a:r>
          </a:p>
        </p:txBody>
      </p:sp>
      <p:pic>
        <p:nvPicPr>
          <p:cNvPr id="4" name="图形 3" descr="用户 纯色填充">
            <a:extLst>
              <a:ext uri="{FF2B5EF4-FFF2-40B4-BE49-F238E27FC236}">
                <a16:creationId xmlns:a16="http://schemas.microsoft.com/office/drawing/2014/main" id="{5232AFF8-A8E8-9E0F-8C46-13CB89A57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398" y="2211807"/>
            <a:ext cx="459628" cy="459628"/>
          </a:xfrm>
          <a:prstGeom prst="rect">
            <a:avLst/>
          </a:prstGeom>
        </p:spPr>
      </p:pic>
      <p:pic>
        <p:nvPicPr>
          <p:cNvPr id="5" name="图形 5" descr="用户 纯色填充">
            <a:extLst>
              <a:ext uri="{FF2B5EF4-FFF2-40B4-BE49-F238E27FC236}">
                <a16:creationId xmlns:a16="http://schemas.microsoft.com/office/drawing/2014/main" id="{A054C7F0-AFAA-6AC4-4236-0232D4CA4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398" y="3998982"/>
            <a:ext cx="459628" cy="4596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308170-C508-D5D7-66EE-87B3E3361301}"/>
              </a:ext>
            </a:extLst>
          </p:cNvPr>
          <p:cNvSpPr txBox="1"/>
          <p:nvPr/>
        </p:nvSpPr>
        <p:spPr>
          <a:xfrm>
            <a:off x="720320" y="188450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45E3B5-9CDD-3870-1B3C-831917E5D08C}"/>
              </a:ext>
            </a:extLst>
          </p:cNvPr>
          <p:cNvSpPr txBox="1"/>
          <p:nvPr/>
        </p:nvSpPr>
        <p:spPr>
          <a:xfrm>
            <a:off x="669925" y="366048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5D50D628-BA2C-AB37-CA75-E5CCFBDF43B2}"/>
              </a:ext>
            </a:extLst>
          </p:cNvPr>
          <p:cNvGraphicFramePr>
            <a:graphicFrameLocks noGrp="1"/>
          </p:cNvGraphicFramePr>
          <p:nvPr/>
        </p:nvGraphicFramePr>
        <p:xfrm>
          <a:off x="1711645" y="2117005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051699418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9379535-91FF-484A-7B0E-A8FE1B65DA89}"/>
              </a:ext>
            </a:extLst>
          </p:cNvPr>
          <p:cNvGraphicFramePr>
            <a:graphicFrameLocks noGrp="1"/>
          </p:cNvGraphicFramePr>
          <p:nvPr/>
        </p:nvGraphicFramePr>
        <p:xfrm>
          <a:off x="1711645" y="3823405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3200019408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592290358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229194746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6582"/>
                  </a:ext>
                </a:extLst>
              </a:tr>
            </a:tbl>
          </a:graphicData>
        </a:graphic>
      </p:graphicFrame>
      <p:pic>
        <p:nvPicPr>
          <p:cNvPr id="10" name="图形 9" descr="计算机 纯色填充">
            <a:extLst>
              <a:ext uri="{FF2B5EF4-FFF2-40B4-BE49-F238E27FC236}">
                <a16:creationId xmlns:a16="http://schemas.microsoft.com/office/drawing/2014/main" id="{CCC49D48-038C-FCD0-492F-EDEB77F1D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5102" y="2391325"/>
            <a:ext cx="457200" cy="457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AC2F2B-040C-9D3D-EAA8-06A8BA4DD0EC}"/>
              </a:ext>
            </a:extLst>
          </p:cNvPr>
          <p:cNvSpPr txBox="1"/>
          <p:nvPr/>
        </p:nvSpPr>
        <p:spPr>
          <a:xfrm>
            <a:off x="4551556" y="211700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服务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BF1E63F-1A31-BAFE-B9D5-5EC0EDFB8541}"/>
              </a:ext>
            </a:extLst>
          </p:cNvPr>
          <p:cNvCxnSpPr>
            <a:endCxn id="10" idx="1"/>
          </p:cNvCxnSpPr>
          <p:nvPr/>
        </p:nvCxnSpPr>
        <p:spPr>
          <a:xfrm>
            <a:off x="3350689" y="2254165"/>
            <a:ext cx="1334413" cy="365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9D3C48A-E802-C6C6-793B-24C5EF83721F}"/>
              </a:ext>
            </a:extLst>
          </p:cNvPr>
          <p:cNvCxnSpPr>
            <a:endCxn id="10" idx="1"/>
          </p:cNvCxnSpPr>
          <p:nvPr/>
        </p:nvCxnSpPr>
        <p:spPr>
          <a:xfrm flipV="1">
            <a:off x="3350689" y="2619925"/>
            <a:ext cx="1334413" cy="13357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8">
            <a:extLst>
              <a:ext uri="{FF2B5EF4-FFF2-40B4-BE49-F238E27FC236}">
                <a16:creationId xmlns:a16="http://schemas.microsoft.com/office/drawing/2014/main" id="{27008FA0-AC51-115C-E90F-9D163A370459}"/>
              </a:ext>
            </a:extLst>
          </p:cNvPr>
          <p:cNvGraphicFramePr>
            <a:graphicFrameLocks noGrp="1"/>
          </p:cNvGraphicFramePr>
          <p:nvPr/>
        </p:nvGraphicFramePr>
        <p:xfrm>
          <a:off x="1711645" y="2574205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6DE81D2-E3F0-B887-17EF-779AF27E16B0}"/>
              </a:ext>
            </a:extLst>
          </p:cNvPr>
          <p:cNvGraphicFramePr>
            <a:graphicFrameLocks noGrp="1"/>
          </p:cNvGraphicFramePr>
          <p:nvPr/>
        </p:nvGraphicFramePr>
        <p:xfrm>
          <a:off x="1711645" y="4280605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3202639867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64176015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275104"/>
                  </a:ext>
                </a:extLst>
              </a:tr>
            </a:tbl>
          </a:graphicData>
        </a:graphic>
      </p:graphicFrame>
      <p:pic>
        <p:nvPicPr>
          <p:cNvPr id="18" name="图形 17" descr="计算机 纯色填充">
            <a:extLst>
              <a:ext uri="{FF2B5EF4-FFF2-40B4-BE49-F238E27FC236}">
                <a16:creationId xmlns:a16="http://schemas.microsoft.com/office/drawing/2014/main" id="{51A5B0AA-C5CE-D8B3-A5CD-191FDB3B0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5102" y="3372370"/>
            <a:ext cx="457200" cy="4572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C9351A5-3704-41F7-2586-02B2048A7643}"/>
              </a:ext>
            </a:extLst>
          </p:cNvPr>
          <p:cNvSpPr txBox="1"/>
          <p:nvPr/>
        </p:nvSpPr>
        <p:spPr>
          <a:xfrm>
            <a:off x="4551556" y="310467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服务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58BC3DB-CFF5-7544-8505-F4AEAC49C366}"/>
              </a:ext>
            </a:extLst>
          </p:cNvPr>
          <p:cNvCxnSpPr>
            <a:endCxn id="18" idx="1"/>
          </p:cNvCxnSpPr>
          <p:nvPr/>
        </p:nvCxnSpPr>
        <p:spPr>
          <a:xfrm>
            <a:off x="2804341" y="2711365"/>
            <a:ext cx="1880761" cy="8896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52BF37D-C8D1-7D03-B9EA-81B47C3F4ABA}"/>
              </a:ext>
            </a:extLst>
          </p:cNvPr>
          <p:cNvCxnSpPr>
            <a:endCxn id="18" idx="1"/>
          </p:cNvCxnSpPr>
          <p:nvPr/>
        </p:nvCxnSpPr>
        <p:spPr>
          <a:xfrm flipV="1">
            <a:off x="2804341" y="3600970"/>
            <a:ext cx="1880761" cy="8119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F8DC1EB4-59EF-F57F-590C-0A55A977F308}"/>
              </a:ext>
            </a:extLst>
          </p:cNvPr>
          <p:cNvGraphicFramePr>
            <a:graphicFrameLocks noGrp="1"/>
          </p:cNvGraphicFramePr>
          <p:nvPr/>
        </p:nvGraphicFramePr>
        <p:xfrm>
          <a:off x="1711645" y="2822583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791F8B28-5C26-E087-2F3C-EE3F173A2315}"/>
              </a:ext>
            </a:extLst>
          </p:cNvPr>
          <p:cNvGraphicFramePr>
            <a:graphicFrameLocks noGrp="1"/>
          </p:cNvGraphicFramePr>
          <p:nvPr/>
        </p:nvGraphicFramePr>
        <p:xfrm>
          <a:off x="1711645" y="3066082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429385103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35879058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50230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37603BD3-28FF-F05A-9D05-D4D3FD30562C}"/>
              </a:ext>
            </a:extLst>
          </p:cNvPr>
          <p:cNvGraphicFramePr>
            <a:graphicFrameLocks noGrp="1"/>
          </p:cNvGraphicFramePr>
          <p:nvPr/>
        </p:nvGraphicFramePr>
        <p:xfrm>
          <a:off x="1711645" y="4502988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429385103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35879058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50230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207FD860-8A03-F290-17D8-D13062E18B1F}"/>
              </a:ext>
            </a:extLst>
          </p:cNvPr>
          <p:cNvGraphicFramePr>
            <a:graphicFrameLocks noGrp="1"/>
          </p:cNvGraphicFramePr>
          <p:nvPr/>
        </p:nvGraphicFramePr>
        <p:xfrm>
          <a:off x="1711645" y="4758731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429385103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3358790585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50230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3C373409-CBD1-221F-72A3-C78B1441A376}"/>
              </a:ext>
            </a:extLst>
          </p:cNvPr>
          <p:cNvSpPr txBox="1"/>
          <p:nvPr/>
        </p:nvSpPr>
        <p:spPr>
          <a:xfrm>
            <a:off x="6747946" y="140236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本文研究所面临的新的挑战：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2DFA75A-D0A3-1918-491E-0140B917D316}"/>
              </a:ext>
            </a:extLst>
          </p:cNvPr>
          <p:cNvSpPr txBox="1"/>
          <p:nvPr/>
        </p:nvSpPr>
        <p:spPr>
          <a:xfrm>
            <a:off x="6660540" y="1802818"/>
            <a:ext cx="40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）联合聚合（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Joint Aggregation.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C71326-138B-392C-1ACF-53BE4B69AD93}"/>
              </a:ext>
            </a:extLst>
          </p:cNvPr>
          <p:cNvSpPr txBox="1"/>
          <p:nvPr/>
        </p:nvSpPr>
        <p:spPr>
          <a:xfrm>
            <a:off x="7248082" y="2116755"/>
            <a:ext cx="2685351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完全敏感分析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b.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跨多服务独立收集数据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451760A-A5CA-D069-749A-0785A898D538}"/>
              </a:ext>
            </a:extLst>
          </p:cNvPr>
          <p:cNvSpPr txBox="1"/>
          <p:nvPr/>
        </p:nvSpPr>
        <p:spPr>
          <a:xfrm>
            <a:off x="6660540" y="3091635"/>
            <a:ext cx="540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）基于频率的攻击（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Frequency-based Attack.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01C1D9D-BAF3-4188-E819-99F8CA82ABFD}"/>
              </a:ext>
            </a:extLst>
          </p:cNvPr>
          <p:cNvSpPr txBox="1"/>
          <p:nvPr/>
        </p:nvSpPr>
        <p:spPr>
          <a:xfrm>
            <a:off x="5829300" y="4079017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本文研究的贡献：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在解决新的问题的同时优化了先前的方案。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1F4AF06-38BD-1433-EECA-C3429A182A1B}"/>
              </a:ext>
            </a:extLst>
          </p:cNvPr>
          <p:cNvSpPr txBox="1"/>
          <p:nvPr/>
        </p:nvSpPr>
        <p:spPr>
          <a:xfrm>
            <a:off x="5249878" y="4573986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）分区舍入扰动框架（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Partition-rounding-perturb framework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17EBE1A-E3DC-C80C-4198-57FD041C9573}"/>
              </a:ext>
            </a:extLst>
          </p:cNvPr>
          <p:cNvSpPr txBox="1"/>
          <p:nvPr/>
        </p:nvSpPr>
        <p:spPr>
          <a:xfrm>
            <a:off x="5249878" y="5025021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）独立扰动和联合机制（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HIO-JOIN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33D8908-71E6-7084-70C5-DC2240BFB12C}"/>
                  </a:ext>
                </a:extLst>
              </p:cNvPr>
              <p:cNvSpPr txBox="1"/>
              <p:nvPr/>
            </p:nvSpPr>
            <p:spPr>
              <a:xfrm>
                <a:off x="5258630" y="5467219"/>
                <a:ext cx="4920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3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）用户级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LDP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-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截断（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-truncation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Microsoft YaHei"/>
                    <a:cs typeface="+mn-cs"/>
                  </a:rPr>
                  <a:t>）机制</a:t>
                </a:r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33D8908-71E6-7084-70C5-DC2240BFB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630" y="5467219"/>
                <a:ext cx="4920193" cy="369332"/>
              </a:xfrm>
              <a:prstGeom prst="rect">
                <a:avLst/>
              </a:prstGeom>
              <a:blipFill>
                <a:blip r:embed="rId7"/>
                <a:stretch>
                  <a:fillRect l="-1115" t="-10000" r="-37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58DD322E-7971-450F-2BD0-F7AC025F560D}"/>
              </a:ext>
            </a:extLst>
          </p:cNvPr>
          <p:cNvSpPr txBox="1"/>
          <p:nvPr/>
        </p:nvSpPr>
        <p:spPr>
          <a:xfrm>
            <a:off x="1057210" y="120017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元组（</a:t>
            </a:r>
            <a:r>
              <a:rPr lang="en-US" altLang="zh-CN" i="1" dirty="0"/>
              <a:t>tuple</a:t>
            </a:r>
            <a:r>
              <a:rPr lang="zh-CN" altLang="en-US" i="1" dirty="0"/>
              <a:t>）</a:t>
            </a:r>
          </a:p>
        </p:txBody>
      </p:sp>
      <p:graphicFrame>
        <p:nvGraphicFramePr>
          <p:cNvPr id="20" name="表格 8">
            <a:extLst>
              <a:ext uri="{FF2B5EF4-FFF2-40B4-BE49-F238E27FC236}">
                <a16:creationId xmlns:a16="http://schemas.microsoft.com/office/drawing/2014/main" id="{E4193F50-F8E9-6988-A574-5220275D0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76657"/>
              </p:ext>
            </p:extLst>
          </p:nvPr>
        </p:nvGraphicFramePr>
        <p:xfrm>
          <a:off x="2566738" y="1266802"/>
          <a:ext cx="211836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292">
                  <a:extLst>
                    <a:ext uri="{9D8B030D-6E8A-4147-A177-3AD203B41FA5}">
                      <a16:colId xmlns:a16="http://schemas.microsoft.com/office/drawing/2014/main" val="489862901"/>
                    </a:ext>
                  </a:extLst>
                </a:gridCol>
                <a:gridCol w="726292">
                  <a:extLst>
                    <a:ext uri="{9D8B030D-6E8A-4147-A177-3AD203B41FA5}">
                      <a16:colId xmlns:a16="http://schemas.microsoft.com/office/drawing/2014/main" val="1488609615"/>
                    </a:ext>
                  </a:extLst>
                </a:gridCol>
                <a:gridCol w="665780">
                  <a:extLst>
                    <a:ext uri="{9D8B030D-6E8A-4147-A177-3AD203B41FA5}">
                      <a16:colId xmlns:a16="http://schemas.microsoft.com/office/drawing/2014/main" val="1051699418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工资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043478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53860423-4F22-C9A2-3B1C-858767FC12E8}"/>
              </a:ext>
            </a:extLst>
          </p:cNvPr>
          <p:cNvSpPr txBox="1"/>
          <p:nvPr/>
        </p:nvSpPr>
        <p:spPr>
          <a:xfrm>
            <a:off x="408493" y="5401936"/>
            <a:ext cx="479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单表查询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多表联合查询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多元组联合表查询</a:t>
            </a:r>
            <a:endParaRPr lang="zh-CN" altLang="en-US" dirty="0"/>
          </a:p>
        </p:txBody>
      </p:sp>
      <p:pic>
        <p:nvPicPr>
          <p:cNvPr id="37" name="图形 36" descr="数据库 纯色填充">
            <a:extLst>
              <a:ext uri="{FF2B5EF4-FFF2-40B4-BE49-F238E27FC236}">
                <a16:creationId xmlns:a16="http://schemas.microsoft.com/office/drawing/2014/main" id="{95F6DC0F-403D-EA4E-7478-74BC0D3BBD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2352" y="2338116"/>
            <a:ext cx="563617" cy="563617"/>
          </a:xfrm>
          <a:prstGeom prst="rect">
            <a:avLst/>
          </a:prstGeom>
        </p:spPr>
      </p:pic>
      <p:pic>
        <p:nvPicPr>
          <p:cNvPr id="38" name="图形 37" descr="数据库 纯色填充">
            <a:extLst>
              <a:ext uri="{FF2B5EF4-FFF2-40B4-BE49-F238E27FC236}">
                <a16:creationId xmlns:a16="http://schemas.microsoft.com/office/drawing/2014/main" id="{5D6BB569-55AE-98EC-9089-6299E6939C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2352" y="3319228"/>
            <a:ext cx="563617" cy="563617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2998A15-C1E6-21B8-A793-794FA0F1C3AE}"/>
              </a:ext>
            </a:extLst>
          </p:cNvPr>
          <p:cNvCxnSpPr>
            <a:stCxn id="10" idx="3"/>
            <a:endCxn id="37" idx="1"/>
          </p:cNvCxnSpPr>
          <p:nvPr/>
        </p:nvCxnSpPr>
        <p:spPr>
          <a:xfrm>
            <a:off x="5142302" y="2619925"/>
            <a:ext cx="1800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2A622D0-C459-9679-D93D-6B6185A3D625}"/>
              </a:ext>
            </a:extLst>
          </p:cNvPr>
          <p:cNvCxnSpPr>
            <a:stCxn id="18" idx="3"/>
            <a:endCxn id="38" idx="1"/>
          </p:cNvCxnSpPr>
          <p:nvPr/>
        </p:nvCxnSpPr>
        <p:spPr>
          <a:xfrm>
            <a:off x="5142302" y="3600970"/>
            <a:ext cx="180050" cy="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F55E4623-B19E-A1BF-9EE5-43C0EA4A4526}"/>
              </a:ext>
            </a:extLst>
          </p:cNvPr>
          <p:cNvSpPr/>
          <p:nvPr/>
        </p:nvSpPr>
        <p:spPr>
          <a:xfrm>
            <a:off x="1304259" y="2698901"/>
            <a:ext cx="433507" cy="53083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A16DA39B-48D7-4F0F-F33C-5B6FD704D76B}"/>
              </a:ext>
            </a:extLst>
          </p:cNvPr>
          <p:cNvSpPr/>
          <p:nvPr/>
        </p:nvSpPr>
        <p:spPr>
          <a:xfrm>
            <a:off x="1278138" y="4384006"/>
            <a:ext cx="433507" cy="53083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F784274-A442-F0DC-835B-2D8AF62C6CD6}"/>
              </a:ext>
            </a:extLst>
          </p:cNvPr>
          <p:cNvSpPr txBox="1"/>
          <p:nvPr/>
        </p:nvSpPr>
        <p:spPr>
          <a:xfrm>
            <a:off x="3895731" y="4170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单维查询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129D749-CE6D-A6BE-E01F-A963ADEB74B6}"/>
              </a:ext>
            </a:extLst>
          </p:cNvPr>
          <p:cNvSpPr txBox="1"/>
          <p:nvPr/>
        </p:nvSpPr>
        <p:spPr>
          <a:xfrm>
            <a:off x="3895731" y="48136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多维查询</a:t>
            </a:r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B8AD05B9-D077-C16A-8148-D2E4785101D8}"/>
              </a:ext>
            </a:extLst>
          </p:cNvPr>
          <p:cNvSpPr/>
          <p:nvPr/>
        </p:nvSpPr>
        <p:spPr>
          <a:xfrm>
            <a:off x="4281098" y="4561734"/>
            <a:ext cx="374203" cy="230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ED2C552-640F-A734-E877-CBBFA337B1C0}"/>
              </a:ext>
            </a:extLst>
          </p:cNvPr>
          <p:cNvSpPr/>
          <p:nvPr/>
        </p:nvSpPr>
        <p:spPr>
          <a:xfrm>
            <a:off x="1620371" y="5394353"/>
            <a:ext cx="3521931" cy="3407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5540508-0559-751A-55FC-061BB749137B}"/>
              </a:ext>
            </a:extLst>
          </p:cNvPr>
          <p:cNvSpPr txBox="1"/>
          <p:nvPr/>
        </p:nvSpPr>
        <p:spPr>
          <a:xfrm>
            <a:off x="6660540" y="355846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整个过程都需要满足本地差分隐私！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285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22" grpId="0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研究背景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1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2"/>
            <a:ext cx="7509576" cy="543955"/>
            <a:chOff x="4267200" y="1600200"/>
            <a:chExt cx="8099310" cy="739140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665252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内容详述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2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8EBFD93-C1C4-4528-BA2A-F68DAE82A026}"/>
              </a:ext>
            </a:extLst>
          </p:cNvPr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总结展望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03127D6-EE7A-4412-8719-084294C1BF26}"/>
                </a:ext>
              </a:extLst>
            </p:cNvPr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>
                <a:extLst>
                  <a:ext uri="{FF2B5EF4-FFF2-40B4-BE49-F238E27FC236}">
                    <a16:creationId xmlns:a16="http://schemas.microsoft.com/office/drawing/2014/main" id="{80F611C7-936D-488C-A189-3B354D2BA3E9}"/>
                  </a:ext>
                </a:extLst>
              </p:cNvPr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04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1" name="Right Triangle 7">
                <a:extLst>
                  <a:ext uri="{FF2B5EF4-FFF2-40B4-BE49-F238E27FC236}">
                    <a16:creationId xmlns:a16="http://schemas.microsoft.com/office/drawing/2014/main" id="{E4CD9068-37DB-49ED-A0A2-556B7161FDE4}"/>
                  </a:ext>
                </a:extLst>
              </p:cNvPr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7578A685-C9C4-5025-5AE1-0B87181A7F7C}"/>
              </a:ext>
            </a:extLst>
          </p:cNvPr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2A7A1FDD-17F8-7468-F6CB-72660A584770}"/>
                </a:ext>
              </a:extLst>
            </p:cNvPr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实验评估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0" name="Group 5">
              <a:extLst>
                <a:ext uri="{FF2B5EF4-FFF2-40B4-BE49-F238E27FC236}">
                  <a16:creationId xmlns:a16="http://schemas.microsoft.com/office/drawing/2014/main" id="{BED4D35F-5FC0-4312-2610-89A780C142FF}"/>
                </a:ext>
              </a:extLst>
            </p:cNvPr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>
                <a:extLst>
                  <a:ext uri="{FF2B5EF4-FFF2-40B4-BE49-F238E27FC236}">
                    <a16:creationId xmlns:a16="http://schemas.microsoft.com/office/drawing/2014/main" id="{3CBA34BE-075A-912C-B4E7-A968F483FCB7}"/>
                  </a:ext>
                </a:extLst>
              </p:cNvPr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3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22" name="Right Triangle 7">
                <a:extLst>
                  <a:ext uri="{FF2B5EF4-FFF2-40B4-BE49-F238E27FC236}">
                    <a16:creationId xmlns:a16="http://schemas.microsoft.com/office/drawing/2014/main" id="{A86464C2-2AD5-D74A-B3C8-872E69E1951F}"/>
                  </a:ext>
                </a:extLst>
              </p:cNvPr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3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9934262-b109-4a39-ba47-aa1c3d9eb1e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9934262-b109-4a39-ba47-aa1c3d9eb1e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University of Malaya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9844"/>
      </a:accent1>
      <a:accent2>
        <a:srgbClr val="E82209"/>
      </a:accent2>
      <a:accent3>
        <a:srgbClr val="FCC300"/>
      </a:accent3>
      <a:accent4>
        <a:srgbClr val="0B52A2"/>
      </a:accent4>
      <a:accent5>
        <a:srgbClr val="0D8ECC"/>
      </a:accent5>
      <a:accent6>
        <a:srgbClr val="ABDBDF"/>
      </a:accent6>
      <a:hlink>
        <a:srgbClr val="4472C4"/>
      </a:hlink>
      <a:folHlink>
        <a:srgbClr val="BFBFBF"/>
      </a:folHlink>
    </a:clrScheme>
    <a:fontScheme name="tdl3kz1d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5177</TotalTime>
  <Words>5922</Words>
  <Application>Microsoft Office PowerPoint</Application>
  <PresentationFormat>宽屏</PresentationFormat>
  <Paragraphs>510</Paragraphs>
  <Slides>46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9" baseType="lpstr">
      <vt:lpstr>-apple-system</vt:lpstr>
      <vt:lpstr>PingFang SC</vt:lpstr>
      <vt:lpstr>等线</vt:lpstr>
      <vt:lpstr>等线 Light</vt:lpstr>
      <vt:lpstr>方正正中黑简体</vt:lpstr>
      <vt:lpstr>宋体</vt:lpstr>
      <vt:lpstr>Microsoft YaHei</vt:lpstr>
      <vt:lpstr>Arial</vt:lpstr>
      <vt:lpstr>Cambria Math</vt:lpstr>
      <vt:lpstr>Roboto</vt:lpstr>
      <vt:lpstr>Times New Roman</vt:lpstr>
      <vt:lpstr>Office 主题​​</vt:lpstr>
      <vt:lpstr>主题5</vt:lpstr>
      <vt:lpstr>PowerPoint 演示文稿</vt:lpstr>
      <vt:lpstr>PowerPoint 演示文稿</vt:lpstr>
      <vt:lpstr>一、研究背景</vt:lpstr>
      <vt:lpstr>1.1 差分隐私介绍</vt:lpstr>
      <vt:lpstr>1.2 差分隐私分类</vt:lpstr>
      <vt:lpstr>1.3 本地差分隐私定义</vt:lpstr>
      <vt:lpstr>1.4 本文研究简述</vt:lpstr>
      <vt:lpstr>1.4 本文研究简述</vt:lpstr>
      <vt:lpstr>PowerPoint 演示文稿</vt:lpstr>
      <vt:lpstr>2.1Data Model and Analysis Tasks</vt:lpstr>
      <vt:lpstr>2.Collecting and Analyzing data</vt:lpstr>
      <vt:lpstr>2.3 HIO 机制</vt:lpstr>
      <vt:lpstr>2.4 HIO机制-多维查询情况</vt:lpstr>
      <vt:lpstr>2.5 SR-HIO机制</vt:lpstr>
      <vt:lpstr>2.6 PRP 框架</vt:lpstr>
      <vt:lpstr>2.7 AHIO 机制</vt:lpstr>
      <vt:lpstr>2.8 EHIO 机制</vt:lpstr>
      <vt:lpstr>2.9 SC-JOIN机制</vt:lpstr>
      <vt:lpstr>2.9 SC-JOIN机制</vt:lpstr>
      <vt:lpstr>2.10 HIO-JOIN机制</vt:lpstr>
      <vt:lpstr>2.11 基于频率的攻击</vt:lpstr>
      <vt:lpstr>2.12 User-level LDP</vt:lpstr>
      <vt:lpstr>2.13 τ-截断机制</vt:lpstr>
      <vt:lpstr>2.13 𝜏-截断机制</vt:lpstr>
      <vt:lpstr>2.14 Double-Rounding 双舍入机制</vt:lpstr>
      <vt:lpstr>2.15 Range Utility Optimization范围效用优化</vt:lpstr>
      <vt:lpstr>PowerPoint 演示文稿</vt:lpstr>
      <vt:lpstr>3.1实验评估—解决框架概述</vt:lpstr>
      <vt:lpstr>3.2 实验部署和实验数据集</vt:lpstr>
      <vt:lpstr>3.3实验概述（*DPSAaS）</vt:lpstr>
      <vt:lpstr>3.4 实验机制及平均指标</vt:lpstr>
      <vt:lpstr>3.5 针对属性聚合实验</vt:lpstr>
      <vt:lpstr>3.5 针对属性聚合实验</vt:lpstr>
      <vt:lpstr>3.5 针对属性聚合实验</vt:lpstr>
      <vt:lpstr>3.6 边际发布下的结果</vt:lpstr>
      <vt:lpstr>3.7 针对真实数据集PUMS-P</vt:lpstr>
      <vt:lpstr>3.7 针对真实数据集PUMS-P</vt:lpstr>
      <vt:lpstr>3.8 评估范围一致性优化</vt:lpstr>
      <vt:lpstr>3.8 评估范围一致性优化</vt:lpstr>
      <vt:lpstr>3.9 评估多表联合聚合查询</vt:lpstr>
      <vt:lpstr>3.9 评估多表联合聚合查询：1-to-1</vt:lpstr>
      <vt:lpstr>3.9 评估多表联合聚合查询：1-to-many</vt:lpstr>
      <vt:lpstr>3.10 PUMS-H案例分析</vt:lpstr>
      <vt:lpstr>PowerPoint 演示文稿</vt:lpstr>
      <vt:lpstr>四、总结展望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鑫</dc:creator>
  <cp:lastModifiedBy>刘 鑫</cp:lastModifiedBy>
  <cp:revision>88</cp:revision>
  <dcterms:created xsi:type="dcterms:W3CDTF">2022-10-07T06:47:05Z</dcterms:created>
  <dcterms:modified xsi:type="dcterms:W3CDTF">2022-10-19T13:42:55Z</dcterms:modified>
</cp:coreProperties>
</file>